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sldIdLst>
    <p:sldId id="286" r:id="rId3"/>
    <p:sldId id="257" r:id="rId4"/>
    <p:sldId id="285" r:id="rId5"/>
    <p:sldId id="268" r:id="rId6"/>
    <p:sldId id="261" r:id="rId7"/>
    <p:sldId id="256" r:id="rId8"/>
    <p:sldId id="277" r:id="rId9"/>
    <p:sldId id="259" r:id="rId10"/>
    <p:sldId id="270" r:id="rId11"/>
    <p:sldId id="283" r:id="rId12"/>
    <p:sldId id="260" r:id="rId13"/>
    <p:sldId id="278" r:id="rId14"/>
    <p:sldId id="269" r:id="rId15"/>
    <p:sldId id="274" r:id="rId16"/>
    <p:sldId id="284" r:id="rId17"/>
    <p:sldId id="264" r:id="rId18"/>
    <p:sldId id="276" r:id="rId19"/>
    <p:sldId id="273"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496191-6318-4744-837D-1C6952727727}" type="doc">
      <dgm:prSet loTypeId="urn:microsoft.com/office/officeart/2005/8/layout/pyramid2" loCatId="list" qsTypeId="urn:microsoft.com/office/officeart/2005/8/quickstyle/3d5" qsCatId="3D" csTypeId="urn:microsoft.com/office/officeart/2005/8/colors/colorful4" csCatId="colorful" phldr="1"/>
      <dgm:spPr/>
      <dgm:t>
        <a:bodyPr/>
        <a:lstStyle/>
        <a:p>
          <a:endParaRPr lang="ru-RU"/>
        </a:p>
      </dgm:t>
    </dgm:pt>
    <dgm:pt modelId="{AA206ECC-6F46-40C8-B02E-82E95C132488}">
      <dgm:prSet phldrT="[Текст]"/>
      <dgm:spPr/>
      <dgm:t>
        <a:bodyPr/>
        <a:lstStyle/>
        <a:p>
          <a:pPr algn="l"/>
          <a:r>
            <a:rPr lang="kk-KZ" dirty="0" smtClean="0">
              <a:latin typeface="Times New Roman" pitchFamily="18" charset="0"/>
              <a:cs typeface="Times New Roman" pitchFamily="18" charset="0"/>
            </a:rPr>
            <a:t>    Темір өндіру адам өмірі үшін манызды, себебі ........ </a:t>
          </a:r>
          <a:endParaRPr lang="ru-RU" dirty="0">
            <a:latin typeface="Times New Roman" pitchFamily="18" charset="0"/>
            <a:cs typeface="Times New Roman" pitchFamily="18" charset="0"/>
          </a:endParaRPr>
        </a:p>
      </dgm:t>
    </dgm:pt>
    <dgm:pt modelId="{01B678A7-3F62-4A2D-A3BD-4A4097830991}" type="parTrans" cxnId="{A2C65B6A-121E-4954-B19E-310DC905E3E9}">
      <dgm:prSet/>
      <dgm:spPr/>
      <dgm:t>
        <a:bodyPr/>
        <a:lstStyle/>
        <a:p>
          <a:endParaRPr lang="ru-RU"/>
        </a:p>
      </dgm:t>
    </dgm:pt>
    <dgm:pt modelId="{473C788B-01E4-4D61-84E0-566147600F2C}" type="sibTrans" cxnId="{A2C65B6A-121E-4954-B19E-310DC905E3E9}">
      <dgm:prSet/>
      <dgm:spPr/>
      <dgm:t>
        <a:bodyPr/>
        <a:lstStyle/>
        <a:p>
          <a:endParaRPr lang="ru-RU"/>
        </a:p>
      </dgm:t>
    </dgm:pt>
    <dgm:pt modelId="{5C6DAA98-05DA-4EF0-880F-53817F40170A}">
      <dgm:prSet phldrT="[Текст]"/>
      <dgm:spPr/>
      <dgm:t>
        <a:bodyPr/>
        <a:lstStyle/>
        <a:p>
          <a:r>
            <a:rPr lang="kk-KZ" dirty="0" smtClean="0">
              <a:latin typeface="Times New Roman" pitchFamily="18" charset="0"/>
              <a:cs typeface="Times New Roman" pitchFamily="18" charset="0"/>
            </a:rPr>
            <a:t>Темір өндіру адам өмірі үшін манызды, себебі ........ </a:t>
          </a:r>
          <a:endParaRPr lang="ru-RU" dirty="0">
            <a:latin typeface="Times New Roman" pitchFamily="18" charset="0"/>
            <a:cs typeface="Times New Roman" pitchFamily="18" charset="0"/>
          </a:endParaRPr>
        </a:p>
      </dgm:t>
    </dgm:pt>
    <dgm:pt modelId="{12D1D4DA-D9CE-45E4-99F7-FA2729F50504}" type="parTrans" cxnId="{8F46417D-C83B-408E-853B-985E6197776D}">
      <dgm:prSet/>
      <dgm:spPr/>
      <dgm:t>
        <a:bodyPr/>
        <a:lstStyle/>
        <a:p>
          <a:endParaRPr lang="ru-RU"/>
        </a:p>
      </dgm:t>
    </dgm:pt>
    <dgm:pt modelId="{6CC4676A-2DEE-4454-B737-C56A7714D1D9}" type="sibTrans" cxnId="{8F46417D-C83B-408E-853B-985E6197776D}">
      <dgm:prSet/>
      <dgm:spPr/>
      <dgm:t>
        <a:bodyPr/>
        <a:lstStyle/>
        <a:p>
          <a:endParaRPr lang="ru-RU"/>
        </a:p>
      </dgm:t>
    </dgm:pt>
    <dgm:pt modelId="{56FCAA68-2DEB-4B5B-91AF-68E598D07868}">
      <dgm:prSet phldrT="[Текст]"/>
      <dgm:spPr/>
      <dgm:t>
        <a:bodyPr/>
        <a:lstStyle/>
        <a:p>
          <a:r>
            <a:rPr lang="kk-KZ" dirty="0" smtClean="0">
              <a:latin typeface="Times New Roman" pitchFamily="18" charset="0"/>
              <a:cs typeface="Times New Roman" pitchFamily="18" charset="0"/>
            </a:rPr>
            <a:t>Темір өндіру адам өмірі үшін манызды, себебі ........ </a:t>
          </a:r>
          <a:endParaRPr lang="ru-RU" dirty="0">
            <a:latin typeface="Times New Roman" pitchFamily="18" charset="0"/>
            <a:cs typeface="Times New Roman" pitchFamily="18" charset="0"/>
          </a:endParaRPr>
        </a:p>
      </dgm:t>
    </dgm:pt>
    <dgm:pt modelId="{EED6F665-6D72-403D-A2CE-FD55A80F4E86}" type="parTrans" cxnId="{94D8453C-BE36-4E2B-9423-8FD54CD1933A}">
      <dgm:prSet/>
      <dgm:spPr/>
      <dgm:t>
        <a:bodyPr/>
        <a:lstStyle/>
        <a:p>
          <a:endParaRPr lang="ru-RU"/>
        </a:p>
      </dgm:t>
    </dgm:pt>
    <dgm:pt modelId="{DB6DADD5-C4DC-48F7-9FFD-43A0C423C133}" type="sibTrans" cxnId="{94D8453C-BE36-4E2B-9423-8FD54CD1933A}">
      <dgm:prSet/>
      <dgm:spPr/>
      <dgm:t>
        <a:bodyPr/>
        <a:lstStyle/>
        <a:p>
          <a:endParaRPr lang="ru-RU"/>
        </a:p>
      </dgm:t>
    </dgm:pt>
    <dgm:pt modelId="{147F9C8B-F3B7-4018-A8D4-2782B3B32197}">
      <dgm:prSet phldrT="[Текст]"/>
      <dgm:spPr/>
      <dgm:t>
        <a:bodyPr/>
        <a:lstStyle/>
        <a:p>
          <a:r>
            <a:rPr lang="kk-KZ" dirty="0" smtClean="0">
              <a:latin typeface="Times New Roman" pitchFamily="18" charset="0"/>
              <a:cs typeface="Times New Roman" pitchFamily="18" charset="0"/>
            </a:rPr>
            <a:t>Темір өндіру адам өмірі үшін манызды, себебі ........ </a:t>
          </a:r>
          <a:endParaRPr lang="ru-RU" dirty="0">
            <a:latin typeface="Times New Roman" pitchFamily="18" charset="0"/>
            <a:cs typeface="Times New Roman" pitchFamily="18" charset="0"/>
          </a:endParaRPr>
        </a:p>
      </dgm:t>
    </dgm:pt>
    <dgm:pt modelId="{268E337A-F5E1-42AA-ACF2-E54A4BEB1C64}" type="parTrans" cxnId="{A336C173-5C42-4C36-8D2F-39E0C096AA78}">
      <dgm:prSet/>
      <dgm:spPr/>
      <dgm:t>
        <a:bodyPr/>
        <a:lstStyle/>
        <a:p>
          <a:endParaRPr lang="ru-RU"/>
        </a:p>
      </dgm:t>
    </dgm:pt>
    <dgm:pt modelId="{2A162F1B-1602-4233-BC6B-D4C83E91BD9C}" type="sibTrans" cxnId="{A336C173-5C42-4C36-8D2F-39E0C096AA78}">
      <dgm:prSet/>
      <dgm:spPr/>
      <dgm:t>
        <a:bodyPr/>
        <a:lstStyle/>
        <a:p>
          <a:endParaRPr lang="ru-RU"/>
        </a:p>
      </dgm:t>
    </dgm:pt>
    <dgm:pt modelId="{514E4C50-9184-45EB-BBF2-9A34B1D65759}" type="pres">
      <dgm:prSet presAssocID="{DB496191-6318-4744-837D-1C6952727727}" presName="compositeShape" presStyleCnt="0">
        <dgm:presLayoutVars>
          <dgm:dir/>
          <dgm:resizeHandles/>
        </dgm:presLayoutVars>
      </dgm:prSet>
      <dgm:spPr/>
      <dgm:t>
        <a:bodyPr/>
        <a:lstStyle/>
        <a:p>
          <a:endParaRPr lang="ru-RU"/>
        </a:p>
      </dgm:t>
    </dgm:pt>
    <dgm:pt modelId="{ADD94357-81B2-4CA4-BC32-AA350F7C0170}" type="pres">
      <dgm:prSet presAssocID="{DB496191-6318-4744-837D-1C6952727727}" presName="pyramid" presStyleLbl="node1" presStyleIdx="0" presStyleCnt="1" custLinFactNeighborX="-2743" custLinFactNeighborY="18493"/>
      <dgm:spPr/>
    </dgm:pt>
    <dgm:pt modelId="{11976E62-9F47-44E9-9023-B32953CC7120}" type="pres">
      <dgm:prSet presAssocID="{DB496191-6318-4744-837D-1C6952727727}" presName="theList" presStyleCnt="0"/>
      <dgm:spPr/>
    </dgm:pt>
    <dgm:pt modelId="{097D8015-A8D1-4D0A-B152-6E498515A769}" type="pres">
      <dgm:prSet presAssocID="{AA206ECC-6F46-40C8-B02E-82E95C132488}" presName="aNode" presStyleLbl="fgAcc1" presStyleIdx="0" presStyleCnt="4">
        <dgm:presLayoutVars>
          <dgm:bulletEnabled val="1"/>
        </dgm:presLayoutVars>
      </dgm:prSet>
      <dgm:spPr/>
      <dgm:t>
        <a:bodyPr/>
        <a:lstStyle/>
        <a:p>
          <a:endParaRPr lang="ru-RU"/>
        </a:p>
      </dgm:t>
    </dgm:pt>
    <dgm:pt modelId="{0057EAF3-95AD-4F71-A8D5-3E4BBB49D21E}" type="pres">
      <dgm:prSet presAssocID="{AA206ECC-6F46-40C8-B02E-82E95C132488}" presName="aSpace" presStyleCnt="0"/>
      <dgm:spPr/>
    </dgm:pt>
    <dgm:pt modelId="{1C052778-F2A5-44D1-A25C-B376B10C41A6}" type="pres">
      <dgm:prSet presAssocID="{5C6DAA98-05DA-4EF0-880F-53817F40170A}" presName="aNode" presStyleLbl="fgAcc1" presStyleIdx="1" presStyleCnt="4">
        <dgm:presLayoutVars>
          <dgm:bulletEnabled val="1"/>
        </dgm:presLayoutVars>
      </dgm:prSet>
      <dgm:spPr/>
      <dgm:t>
        <a:bodyPr/>
        <a:lstStyle/>
        <a:p>
          <a:endParaRPr lang="ru-RU"/>
        </a:p>
      </dgm:t>
    </dgm:pt>
    <dgm:pt modelId="{B64452BB-752E-46C5-A457-1C6700F7D358}" type="pres">
      <dgm:prSet presAssocID="{5C6DAA98-05DA-4EF0-880F-53817F40170A}" presName="aSpace" presStyleCnt="0"/>
      <dgm:spPr/>
    </dgm:pt>
    <dgm:pt modelId="{4E5CE7ED-7F32-4C6C-8F38-374DDB09CAA1}" type="pres">
      <dgm:prSet presAssocID="{56FCAA68-2DEB-4B5B-91AF-68E598D07868}" presName="aNode" presStyleLbl="fgAcc1" presStyleIdx="2" presStyleCnt="4">
        <dgm:presLayoutVars>
          <dgm:bulletEnabled val="1"/>
        </dgm:presLayoutVars>
      </dgm:prSet>
      <dgm:spPr/>
      <dgm:t>
        <a:bodyPr/>
        <a:lstStyle/>
        <a:p>
          <a:endParaRPr lang="ru-RU"/>
        </a:p>
      </dgm:t>
    </dgm:pt>
    <dgm:pt modelId="{E85C8688-6E94-4471-9B5B-AB0D7F040986}" type="pres">
      <dgm:prSet presAssocID="{56FCAA68-2DEB-4B5B-91AF-68E598D07868}" presName="aSpace" presStyleCnt="0"/>
      <dgm:spPr/>
    </dgm:pt>
    <dgm:pt modelId="{8BB69964-B526-41B1-B7A1-9E4F52DFB279}" type="pres">
      <dgm:prSet presAssocID="{147F9C8B-F3B7-4018-A8D4-2782B3B32197}" presName="aNode" presStyleLbl="fgAcc1" presStyleIdx="3" presStyleCnt="4">
        <dgm:presLayoutVars>
          <dgm:bulletEnabled val="1"/>
        </dgm:presLayoutVars>
      </dgm:prSet>
      <dgm:spPr/>
      <dgm:t>
        <a:bodyPr/>
        <a:lstStyle/>
        <a:p>
          <a:endParaRPr lang="ru-RU"/>
        </a:p>
      </dgm:t>
    </dgm:pt>
    <dgm:pt modelId="{20376018-758B-4300-9028-3414942A13FA}" type="pres">
      <dgm:prSet presAssocID="{147F9C8B-F3B7-4018-A8D4-2782B3B32197}" presName="aSpace" presStyleCnt="0"/>
      <dgm:spPr/>
    </dgm:pt>
  </dgm:ptLst>
  <dgm:cxnLst>
    <dgm:cxn modelId="{8F46417D-C83B-408E-853B-985E6197776D}" srcId="{DB496191-6318-4744-837D-1C6952727727}" destId="{5C6DAA98-05DA-4EF0-880F-53817F40170A}" srcOrd="1" destOrd="0" parTransId="{12D1D4DA-D9CE-45E4-99F7-FA2729F50504}" sibTransId="{6CC4676A-2DEE-4454-B737-C56A7714D1D9}"/>
    <dgm:cxn modelId="{A667678D-673F-456A-B43D-4F2168ACBC44}" type="presOf" srcId="{147F9C8B-F3B7-4018-A8D4-2782B3B32197}" destId="{8BB69964-B526-41B1-B7A1-9E4F52DFB279}" srcOrd="0" destOrd="0" presId="urn:microsoft.com/office/officeart/2005/8/layout/pyramid2"/>
    <dgm:cxn modelId="{A2C65B6A-121E-4954-B19E-310DC905E3E9}" srcId="{DB496191-6318-4744-837D-1C6952727727}" destId="{AA206ECC-6F46-40C8-B02E-82E95C132488}" srcOrd="0" destOrd="0" parTransId="{01B678A7-3F62-4A2D-A3BD-4A4097830991}" sibTransId="{473C788B-01E4-4D61-84E0-566147600F2C}"/>
    <dgm:cxn modelId="{94D8453C-BE36-4E2B-9423-8FD54CD1933A}" srcId="{DB496191-6318-4744-837D-1C6952727727}" destId="{56FCAA68-2DEB-4B5B-91AF-68E598D07868}" srcOrd="2" destOrd="0" parTransId="{EED6F665-6D72-403D-A2CE-FD55A80F4E86}" sibTransId="{DB6DADD5-C4DC-48F7-9FFD-43A0C423C133}"/>
    <dgm:cxn modelId="{D2A40E33-859D-4995-8DD5-79D54BCBB380}" type="presOf" srcId="{56FCAA68-2DEB-4B5B-91AF-68E598D07868}" destId="{4E5CE7ED-7F32-4C6C-8F38-374DDB09CAA1}" srcOrd="0" destOrd="0" presId="urn:microsoft.com/office/officeart/2005/8/layout/pyramid2"/>
    <dgm:cxn modelId="{A336C173-5C42-4C36-8D2F-39E0C096AA78}" srcId="{DB496191-6318-4744-837D-1C6952727727}" destId="{147F9C8B-F3B7-4018-A8D4-2782B3B32197}" srcOrd="3" destOrd="0" parTransId="{268E337A-F5E1-42AA-ACF2-E54A4BEB1C64}" sibTransId="{2A162F1B-1602-4233-BC6B-D4C83E91BD9C}"/>
    <dgm:cxn modelId="{F9CA7264-A7DC-407E-BC68-0989D00C2709}" type="presOf" srcId="{DB496191-6318-4744-837D-1C6952727727}" destId="{514E4C50-9184-45EB-BBF2-9A34B1D65759}" srcOrd="0" destOrd="0" presId="urn:microsoft.com/office/officeart/2005/8/layout/pyramid2"/>
    <dgm:cxn modelId="{1EC7E32E-9B5F-428A-8658-CD98DDB170DE}" type="presOf" srcId="{5C6DAA98-05DA-4EF0-880F-53817F40170A}" destId="{1C052778-F2A5-44D1-A25C-B376B10C41A6}" srcOrd="0" destOrd="0" presId="urn:microsoft.com/office/officeart/2005/8/layout/pyramid2"/>
    <dgm:cxn modelId="{5CE4CB51-25DE-46C2-B49F-9B0777CDBFF9}" type="presOf" srcId="{AA206ECC-6F46-40C8-B02E-82E95C132488}" destId="{097D8015-A8D1-4D0A-B152-6E498515A769}" srcOrd="0" destOrd="0" presId="urn:microsoft.com/office/officeart/2005/8/layout/pyramid2"/>
    <dgm:cxn modelId="{C5545E65-951A-40A2-9FC2-21CBF0AA48F1}" type="presParOf" srcId="{514E4C50-9184-45EB-BBF2-9A34B1D65759}" destId="{ADD94357-81B2-4CA4-BC32-AA350F7C0170}" srcOrd="0" destOrd="0" presId="urn:microsoft.com/office/officeart/2005/8/layout/pyramid2"/>
    <dgm:cxn modelId="{21D558F5-9CC1-4EAE-936D-91468CF7D1DC}" type="presParOf" srcId="{514E4C50-9184-45EB-BBF2-9A34B1D65759}" destId="{11976E62-9F47-44E9-9023-B32953CC7120}" srcOrd="1" destOrd="0" presId="urn:microsoft.com/office/officeart/2005/8/layout/pyramid2"/>
    <dgm:cxn modelId="{11AB50C1-DA4A-47B1-9C4C-676636FE3DDB}" type="presParOf" srcId="{11976E62-9F47-44E9-9023-B32953CC7120}" destId="{097D8015-A8D1-4D0A-B152-6E498515A769}" srcOrd="0" destOrd="0" presId="urn:microsoft.com/office/officeart/2005/8/layout/pyramid2"/>
    <dgm:cxn modelId="{82CB4E57-75F5-49DF-86E3-224DD88223D2}" type="presParOf" srcId="{11976E62-9F47-44E9-9023-B32953CC7120}" destId="{0057EAF3-95AD-4F71-A8D5-3E4BBB49D21E}" srcOrd="1" destOrd="0" presId="urn:microsoft.com/office/officeart/2005/8/layout/pyramid2"/>
    <dgm:cxn modelId="{CFEC2C2F-A139-44D2-8F5E-4F1E5DAFE16C}" type="presParOf" srcId="{11976E62-9F47-44E9-9023-B32953CC7120}" destId="{1C052778-F2A5-44D1-A25C-B376B10C41A6}" srcOrd="2" destOrd="0" presId="urn:microsoft.com/office/officeart/2005/8/layout/pyramid2"/>
    <dgm:cxn modelId="{FEF60A62-FF99-4B87-A04F-9C2FC1C10A2E}" type="presParOf" srcId="{11976E62-9F47-44E9-9023-B32953CC7120}" destId="{B64452BB-752E-46C5-A457-1C6700F7D358}" srcOrd="3" destOrd="0" presId="urn:microsoft.com/office/officeart/2005/8/layout/pyramid2"/>
    <dgm:cxn modelId="{C9D644E5-7FB1-43BB-A63A-E0C360640450}" type="presParOf" srcId="{11976E62-9F47-44E9-9023-B32953CC7120}" destId="{4E5CE7ED-7F32-4C6C-8F38-374DDB09CAA1}" srcOrd="4" destOrd="0" presId="urn:microsoft.com/office/officeart/2005/8/layout/pyramid2"/>
    <dgm:cxn modelId="{9E585129-2051-49C9-8E47-58C8DC807743}" type="presParOf" srcId="{11976E62-9F47-44E9-9023-B32953CC7120}" destId="{E85C8688-6E94-4471-9B5B-AB0D7F040986}" srcOrd="5" destOrd="0" presId="urn:microsoft.com/office/officeart/2005/8/layout/pyramid2"/>
    <dgm:cxn modelId="{A7CB54D9-D3D6-4394-BCFD-BD37DA641AF1}" type="presParOf" srcId="{11976E62-9F47-44E9-9023-B32953CC7120}" destId="{8BB69964-B526-41B1-B7A1-9E4F52DFB279}" srcOrd="6" destOrd="0" presId="urn:microsoft.com/office/officeart/2005/8/layout/pyramid2"/>
    <dgm:cxn modelId="{936F6FB4-6F6F-461E-A9C8-E1CE1C3500E8}" type="presParOf" srcId="{11976E62-9F47-44E9-9023-B32953CC7120}" destId="{20376018-758B-4300-9028-3414942A13FA}"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19.01.2021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579544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195203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468777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810576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3DED1">
                  <a:shade val="50000"/>
                </a:srgbClr>
              </a:solidFill>
            </a:endParaRPr>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279085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E3DED1">
                  <a:shade val="50000"/>
                </a:srgbClr>
              </a:solidFill>
            </a:endParaRPr>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467872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Дата 1"/>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3" name="Нижний колонтитул 2"/>
          <p:cNvSpPr>
            <a:spLocks noGrp="1"/>
          </p:cNvSpPr>
          <p:nvPr>
            <p:ph type="ftr" sz="quarter" idx="11"/>
          </p:nvPr>
        </p:nvSpPr>
        <p:spPr/>
        <p:txBody>
          <a:bodyPr/>
          <a:lstStyle>
            <a:extLst/>
          </a:lstStyle>
          <a:p>
            <a:endParaRPr lang="ru-RU">
              <a:solidFill>
                <a:srgbClr val="E3DED1">
                  <a:shade val="50000"/>
                </a:srgbClr>
              </a:solidFill>
            </a:endParaRPr>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708012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29629186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3DED1">
                  <a:shade val="50000"/>
                </a:srgbClr>
              </a:solidFill>
            </a:endParaRPr>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extLst>
      <p:ext uri="{BB962C8B-B14F-4D97-AF65-F5344CB8AC3E}">
        <p14:creationId xmlns:p14="http://schemas.microsoft.com/office/powerpoint/2010/main" val="39489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557291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3DED1">
                  <a:shade val="50000"/>
                </a:srgbClr>
              </a:solidFill>
            </a:endParaRPr>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4177174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106E36-FD25-4E2D-B0AA-010F637433A0}" type="datetimeFigureOut">
              <a:rPr lang="ru-RU" smtClean="0"/>
              <a:pPr/>
              <a:t>19.01.2021</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106E36-FD25-4E2D-B0AA-010F637433A0}" type="datetimeFigureOut">
              <a:rPr lang="ru-RU" smtClean="0">
                <a:solidFill>
                  <a:srgbClr val="E3DED1">
                    <a:shade val="50000"/>
                  </a:srgbClr>
                </a:solidFill>
              </a:rPr>
              <a:pPr/>
              <a:t>19.01.2021</a:t>
            </a:fld>
            <a:endParaRPr lang="ru-RU">
              <a:solidFill>
                <a:srgbClr val="E3DED1">
                  <a:shade val="50000"/>
                </a:srgbClr>
              </a:solidFill>
            </a:endParaRPr>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solidFill>
                <a:srgbClr val="E3DED1">
                  <a:shade val="50000"/>
                </a:srgbClr>
              </a:solidFill>
            </a:endParaRPr>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solidFill>
                  <a:srgbClr val="E3DED1">
                    <a:shade val="50000"/>
                  </a:srgbClr>
                </a:solidFill>
              </a:rPr>
              <a:pPr/>
              <a:t>‹#›</a:t>
            </a:fld>
            <a:endParaRPr lang="ru-RU">
              <a:solidFill>
                <a:srgbClr val="E3DED1">
                  <a:shade val="50000"/>
                </a:srgbClr>
              </a:solidFill>
            </a:endParaRPr>
          </a:p>
        </p:txBody>
      </p:sp>
    </p:spTree>
    <p:extLst>
      <p:ext uri="{BB962C8B-B14F-4D97-AF65-F5344CB8AC3E}">
        <p14:creationId xmlns:p14="http://schemas.microsoft.com/office/powerpoint/2010/main" val="17338730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67544" y="548680"/>
            <a:ext cx="8183880" cy="4392488"/>
          </a:xfrm>
        </p:spPr>
        <p:txBody>
          <a:bodyPr>
            <a:normAutofit/>
          </a:bodyPr>
          <a:lstStyle/>
          <a:p>
            <a:pPr algn="ctr">
              <a:buNone/>
            </a:pPr>
            <a:r>
              <a:rPr lang="ru-RU" dirty="0" smtClean="0"/>
              <a:t>  </a:t>
            </a:r>
          </a:p>
          <a:p>
            <a:pPr algn="ctr">
              <a:buNone/>
            </a:pPr>
            <a:endParaRPr lang="ru-RU" dirty="0" smtClean="0"/>
          </a:p>
          <a:p>
            <a:pPr algn="ctr">
              <a:buNone/>
            </a:pPr>
            <a:endParaRPr lang="ru-RU" dirty="0" smtClean="0"/>
          </a:p>
          <a:p>
            <a:pPr algn="ctr">
              <a:buNone/>
            </a:pPr>
            <a:endParaRPr lang="ru-RU" dirty="0" smtClean="0"/>
          </a:p>
          <a:p>
            <a:pPr algn="ctr">
              <a:buNone/>
            </a:pPr>
            <a:r>
              <a:rPr lang="ru-RU" dirty="0" smtClean="0"/>
              <a:t> </a:t>
            </a:r>
            <a:r>
              <a:rPr lang="kk-KZ" b="1" dirty="0" smtClean="0">
                <a:latin typeface="Times New Roman" pitchFamily="18" charset="0"/>
                <a:cs typeface="Times New Roman" pitchFamily="18" charset="0"/>
              </a:rPr>
              <a:t>Абзалхан Жанболат</a:t>
            </a:r>
            <a:br>
              <a:rPr lang="kk-KZ" b="1" dirty="0" smtClean="0">
                <a:latin typeface="Times New Roman" pitchFamily="18" charset="0"/>
                <a:cs typeface="Times New Roman" pitchFamily="18" charset="0"/>
              </a:rPr>
            </a:br>
            <a:r>
              <a:rPr lang="kk-KZ" b="1" dirty="0" smtClean="0">
                <a:latin typeface="Times New Roman" pitchFamily="18" charset="0"/>
                <a:cs typeface="Times New Roman" pitchFamily="18" charset="0"/>
              </a:rPr>
              <a:t>Біржан сал ауданы, Еңбекшілдер орта мектебінің тарих пәні мұғалімі</a:t>
            </a:r>
            <a:endParaRPr lang="kk-KZ" b="1"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8183880" cy="691520"/>
          </a:xfrm>
        </p:spPr>
        <p:txBody>
          <a:bodyPr/>
          <a:lstStyle/>
          <a:p>
            <a:r>
              <a:rPr lang="kk-KZ" dirty="0" smtClean="0">
                <a:solidFill>
                  <a:srgbClr val="7030A0"/>
                </a:solidFill>
                <a:latin typeface="Times New Roman" pitchFamily="18" charset="0"/>
                <a:cs typeface="Times New Roman" pitchFamily="18" charset="0"/>
              </a:rPr>
              <a:t>                     Сабақтың тақырыбы:</a:t>
            </a:r>
            <a:endParaRPr lang="ru-RU" dirty="0">
              <a:solidFill>
                <a:srgbClr val="7030A0"/>
              </a:solidFill>
              <a:latin typeface="Times New Roman" pitchFamily="18" charset="0"/>
              <a:cs typeface="Times New Roman" pitchFamily="18" charset="0"/>
            </a:endParaRPr>
          </a:p>
        </p:txBody>
      </p:sp>
      <p:sp>
        <p:nvSpPr>
          <p:cNvPr id="5" name="Заголовок 1"/>
          <p:cNvSpPr txBox="1">
            <a:spLocks/>
          </p:cNvSpPr>
          <p:nvPr/>
        </p:nvSpPr>
        <p:spPr>
          <a:xfrm>
            <a:off x="251520" y="1340768"/>
            <a:ext cx="8327896" cy="835536"/>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just"/>
            <a:r>
              <a:rPr lang="kk-KZ" sz="3400" dirty="0">
                <a:solidFill>
                  <a:srgbClr val="002060"/>
                </a:solidFill>
                <a:effectLst/>
                <a:latin typeface="Times New Roman" panose="02020603050405020304" pitchFamily="18" charset="0"/>
                <a:cs typeface="Times New Roman" panose="02020603050405020304" pitchFamily="18" charset="0"/>
              </a:rPr>
              <a:t>Темір өндіру адам өмірін қалай өзгертті?</a:t>
            </a:r>
            <a:endParaRPr lang="ru-RU" sz="3400" dirty="0">
              <a:solidFill>
                <a:srgbClr val="002060"/>
              </a:solidFill>
              <a:latin typeface="Times New Roman" pitchFamily="18" charset="0"/>
              <a:cs typeface="Times New Roman" pitchFamily="18" charset="0"/>
            </a:endParaRPr>
          </a:p>
        </p:txBody>
      </p:sp>
      <p:pic>
        <p:nvPicPr>
          <p:cNvPr id="1026" name="Picture 2" descr="C:\Users\ryspekov_s.ast\Desktop\2017-04-24\Сканировать1.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2564904"/>
            <a:ext cx="6696744" cy="38535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844354" y="161344"/>
            <a:ext cx="4325287" cy="523220"/>
          </a:xfrm>
          <a:prstGeom prst="rect">
            <a:avLst/>
          </a:prstGeom>
        </p:spPr>
        <p:txBody>
          <a:bodyPr wrap="none">
            <a:spAutoFit/>
          </a:bodyPr>
          <a:lstStyle/>
          <a:p>
            <a:r>
              <a:rPr lang="kk-KZ" sz="2800" b="1" dirty="0" smtClean="0">
                <a:solidFill>
                  <a:srgbClr val="002060"/>
                </a:solidFill>
                <a:latin typeface="Times New Roman" panose="02020603050405020304" pitchFamily="18" charset="0"/>
                <a:ea typeface="Times New Roman" panose="02020603050405020304" pitchFamily="18" charset="0"/>
                <a:cs typeface="Arial" panose="020B0604020202020204" pitchFamily="34" charset="0"/>
              </a:rPr>
              <a:t>Үй тапсырмасын тексеру</a:t>
            </a:r>
            <a:endParaRPr lang="ru-RU" sz="2800" b="1" dirty="0">
              <a:solidFill>
                <a:srgbClr val="002060"/>
              </a:solidFill>
            </a:endParaRPr>
          </a:p>
        </p:txBody>
      </p:sp>
      <p:sp>
        <p:nvSpPr>
          <p:cNvPr id="3" name="Прямоугольник 2"/>
          <p:cNvSpPr/>
          <p:nvPr/>
        </p:nvSpPr>
        <p:spPr>
          <a:xfrm>
            <a:off x="2411760" y="717487"/>
            <a:ext cx="4609058" cy="584775"/>
          </a:xfrm>
          <a:prstGeom prst="rect">
            <a:avLst/>
          </a:prstGeom>
        </p:spPr>
        <p:txBody>
          <a:bodyPr wrap="square">
            <a:spAutoFit/>
          </a:bodyPr>
          <a:lstStyle/>
          <a:p>
            <a:pPr algn="ctr"/>
            <a:r>
              <a:rPr lang="kk-KZ" sz="3200" b="1" dirty="0">
                <a:solidFill>
                  <a:srgbClr val="002060"/>
                </a:solidFill>
                <a:latin typeface="Times New Roman" panose="02020603050405020304" pitchFamily="18" charset="0"/>
                <a:ea typeface="Times New Roman" panose="02020603050405020304" pitchFamily="18" charset="0"/>
                <a:cs typeface="Arial" panose="020B0604020202020204" pitchFamily="34" charset="0"/>
              </a:rPr>
              <a:t>«Кім жылдам» ойыны</a:t>
            </a:r>
            <a:endParaRPr lang="ru-RU" sz="3200" b="1" dirty="0">
              <a:solidFill>
                <a:srgbClr val="002060"/>
              </a:solidFill>
            </a:endParaRPr>
          </a:p>
        </p:txBody>
      </p:sp>
      <p:sp>
        <p:nvSpPr>
          <p:cNvPr id="4" name="Прямоугольник 3"/>
          <p:cNvSpPr/>
          <p:nvPr/>
        </p:nvSpPr>
        <p:spPr>
          <a:xfrm>
            <a:off x="395536" y="1412776"/>
            <a:ext cx="8424936" cy="5293757"/>
          </a:xfrm>
          <a:prstGeom prst="rect">
            <a:avLst/>
          </a:prstGeom>
        </p:spPr>
        <p:txBody>
          <a:bodyPr wrap="square">
            <a:spAutoFit/>
          </a:bodyPr>
          <a:lstStyle/>
          <a:p>
            <a:pPr marL="342900" lvl="0" indent="-342900">
              <a:spcAft>
                <a:spcPts val="0"/>
              </a:spcAft>
              <a:buFont typeface="+mj-lt"/>
              <a:buAutoNum type="arabicPeriod"/>
            </a:pPr>
            <a:r>
              <a:rPr lang="kk-KZ"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Адамзат тарихы неше кезеңге бөлінеді?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Тас дәуірі қай кезеңдерді қамтиды?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Тас</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дәуірі</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неше</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кезеңіге</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бөлінеді</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Адамдардың</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ең</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алғаш</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қолданған</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металы</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Мыс-</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тас</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ғасыры</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қалай</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аталды</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кезеңі</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6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ru-RU" sz="2600"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Тас</a:t>
            </a:r>
            <a:r>
              <a:rPr lang="ru-RU" sz="26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дәуіріндегі</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адамдардың</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негізгі</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шаруашылықтары</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Малды</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қолға</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үйреткен</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кезең</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Қола</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дәуірі</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қай</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кезеңдерді</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600"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қамтиды</a:t>
            </a:r>
            <a:r>
              <a:rPr lang="ru-RU"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Қола дәуірін зерттеген ғалымдарды ата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Қола дәуірінің ескерткіштерін атап, картадан көрсет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Алғашқы адамдардың көзқарастары  бойынша қандай түсініктер қалыптасты? </a:t>
            </a:r>
            <a:endParaRPr lang="ru-RU"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mj-lt"/>
              <a:buAutoNum type="arabicPeriod"/>
            </a:pPr>
            <a:r>
              <a:rPr lang="kk-KZ" sz="26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Жеке меншік қай дәуірде қалыптасты? </a:t>
            </a:r>
            <a:endParaRPr lang="ru-RU" sz="2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6519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107504" y="692696"/>
            <a:ext cx="8856984" cy="2554545"/>
          </a:xfrm>
          <a:prstGeom prst="rect">
            <a:avLst/>
          </a:prstGeom>
        </p:spPr>
        <p:txBody>
          <a:bodyPr wrap="square">
            <a:spAutoFit/>
          </a:bodyPr>
          <a:lstStyle/>
          <a:p>
            <a:pPr marL="21590" algn="ctr">
              <a:tabLst>
                <a:tab pos="21590" algn="l"/>
              </a:tabLst>
            </a:pPr>
            <a:r>
              <a:rPr lang="kk-KZ" sz="3200" b="1" dirty="0">
                <a:solidFill>
                  <a:srgbClr val="002060"/>
                </a:solidFill>
                <a:latin typeface="Times New Roman" panose="02020603050405020304" pitchFamily="18" charset="0"/>
                <a:cs typeface="Arial" panose="020B0604020202020204" pitchFamily="34" charset="0"/>
              </a:rPr>
              <a:t>Тапсырма </a:t>
            </a:r>
            <a:endParaRPr lang="ru-RU" sz="3200" dirty="0">
              <a:solidFill>
                <a:srgbClr val="002060"/>
              </a:solidFill>
            </a:endParaRPr>
          </a:p>
          <a:p>
            <a:pPr marL="21590" algn="just">
              <a:tabLst>
                <a:tab pos="21590" algn="l"/>
              </a:tabLst>
            </a:pPr>
            <a:r>
              <a:rPr lang="kk-KZ" sz="3200" dirty="0" smtClean="0">
                <a:solidFill>
                  <a:srgbClr val="002060"/>
                </a:solidFill>
                <a:latin typeface="Times New Roman" panose="02020603050405020304" pitchFamily="18" charset="0"/>
                <a:cs typeface="Arial" panose="020B0604020202020204" pitchFamily="34" charset="0"/>
              </a:rPr>
              <a:t>     Оқушылар </a:t>
            </a:r>
            <a:r>
              <a:rPr lang="kk-KZ" sz="3200" dirty="0">
                <a:solidFill>
                  <a:srgbClr val="002060"/>
                </a:solidFill>
                <a:latin typeface="Times New Roman" panose="02020603050405020304" pitchFamily="18" charset="0"/>
                <a:cs typeface="Arial" panose="020B0604020202020204" pitchFamily="34" charset="0"/>
              </a:rPr>
              <a:t>анаграммада берілген әріптердің бір-бірімен орындарын ауыстыру арқылы көлденең жасырынған сөздерді тауып, оларға анықтама береді.</a:t>
            </a:r>
            <a:endParaRPr lang="ru-RU" sz="3200" dirty="0">
              <a:solidFill>
                <a:srgbClr val="002060"/>
              </a:solidFill>
              <a:effectLst/>
            </a:endParaRPr>
          </a:p>
        </p:txBody>
      </p:sp>
      <p:sp>
        <p:nvSpPr>
          <p:cNvPr id="3" name="Прямоугольник 2"/>
          <p:cNvSpPr/>
          <p:nvPr/>
        </p:nvSpPr>
        <p:spPr>
          <a:xfrm>
            <a:off x="1484784" y="3356992"/>
            <a:ext cx="6102424" cy="2800767"/>
          </a:xfrm>
          <a:prstGeom prst="rect">
            <a:avLst/>
          </a:prstGeom>
        </p:spPr>
        <p:txBody>
          <a:bodyPr wrap="square">
            <a:spAutoFit/>
          </a:bodyPr>
          <a:lstStyle/>
          <a:p>
            <a:pPr lvl="0" algn="ctr">
              <a:spcAft>
                <a:spcPts val="0"/>
              </a:spcAft>
              <a:tabLst>
                <a:tab pos="21590" algn="l"/>
              </a:tabLst>
            </a:pPr>
            <a:r>
              <a:rPr lang="kk-KZ" sz="4400" b="1" dirty="0">
                <a:solidFill>
                  <a:srgbClr val="002060"/>
                </a:solidFill>
                <a:latin typeface="Times New Roman" panose="02020603050405020304" pitchFamily="18" charset="0"/>
                <a:ea typeface="Times New Roman" panose="02020603050405020304" pitchFamily="18" charset="0"/>
                <a:cs typeface="Arial" panose="020B0604020202020204" pitchFamily="34" charset="0"/>
              </a:rPr>
              <a:t>(репкатов)</a:t>
            </a:r>
            <a:endParaRPr lang="ru-RU" sz="4400" b="1" dirty="0">
              <a:solidFill>
                <a:srgbClr val="002060"/>
              </a:solidFill>
              <a:latin typeface="Arial" panose="020B0604020202020204" pitchFamily="34" charset="0"/>
              <a:ea typeface="Times New Roman" panose="02020603050405020304" pitchFamily="18" charset="0"/>
            </a:endParaRPr>
          </a:p>
          <a:p>
            <a:pPr lvl="0" algn="ctr">
              <a:spcAft>
                <a:spcPts val="0"/>
              </a:spcAft>
              <a:tabLst>
                <a:tab pos="21590" algn="l"/>
              </a:tabLst>
            </a:pPr>
            <a:r>
              <a:rPr lang="kk-KZ" sz="4400" b="1" dirty="0" smtClean="0">
                <a:solidFill>
                  <a:srgbClr val="002060"/>
                </a:solidFill>
                <a:latin typeface="Times New Roman" panose="02020603050405020304" pitchFamily="18" charset="0"/>
                <a:ea typeface="Times New Roman" panose="02020603050405020304" pitchFamily="18" charset="0"/>
                <a:cs typeface="Arial" panose="020B0604020202020204" pitchFamily="34" charset="0"/>
              </a:rPr>
              <a:t>(пинчпог</a:t>
            </a:r>
            <a:r>
              <a:rPr lang="kk-KZ" sz="4400" b="1" dirty="0">
                <a:solidFill>
                  <a:srgbClr val="002060"/>
                </a:solidFill>
                <a:latin typeface="Times New Roman" panose="02020603050405020304" pitchFamily="18" charset="0"/>
                <a:ea typeface="Times New Roman" panose="02020603050405020304" pitchFamily="18" charset="0"/>
                <a:cs typeface="Arial" panose="020B0604020202020204" pitchFamily="34" charset="0"/>
              </a:rPr>
              <a:t>)</a:t>
            </a:r>
            <a:endParaRPr lang="ru-RU" sz="4400" b="1" dirty="0">
              <a:solidFill>
                <a:srgbClr val="002060"/>
              </a:solidFill>
              <a:latin typeface="Arial" panose="020B0604020202020204" pitchFamily="34" charset="0"/>
              <a:ea typeface="Times New Roman" panose="02020603050405020304" pitchFamily="18" charset="0"/>
            </a:endParaRPr>
          </a:p>
          <a:p>
            <a:pPr lvl="0" algn="ctr">
              <a:spcAft>
                <a:spcPts val="0"/>
              </a:spcAft>
              <a:tabLst>
                <a:tab pos="21590" algn="l"/>
              </a:tabLst>
            </a:pPr>
            <a:r>
              <a:rPr lang="kk-KZ" sz="4400" b="1" dirty="0" smtClean="0">
                <a:solidFill>
                  <a:srgbClr val="002060"/>
                </a:solidFill>
                <a:latin typeface="Times New Roman" panose="02020603050405020304" pitchFamily="18" charset="0"/>
                <a:ea typeface="Times New Roman" panose="02020603050405020304" pitchFamily="18" charset="0"/>
                <a:cs typeface="Arial" panose="020B0604020202020204" pitchFamily="34" charset="0"/>
              </a:rPr>
              <a:t>(терголфип)</a:t>
            </a:r>
            <a:endParaRPr lang="ru-RU" sz="4400" b="1" dirty="0" smtClean="0">
              <a:solidFill>
                <a:srgbClr val="002060"/>
              </a:solidFill>
              <a:latin typeface="Arial" panose="020B0604020202020204" pitchFamily="34" charset="0"/>
              <a:ea typeface="Times New Roman" panose="02020603050405020304" pitchFamily="18" charset="0"/>
            </a:endParaRPr>
          </a:p>
          <a:p>
            <a:pPr lvl="0" algn="ctr">
              <a:spcAft>
                <a:spcPts val="0"/>
              </a:spcAft>
              <a:tabLst>
                <a:tab pos="21590" algn="l"/>
              </a:tabLst>
            </a:pPr>
            <a:r>
              <a:rPr lang="kk-KZ" sz="4400" b="1" dirty="0" smtClean="0">
                <a:solidFill>
                  <a:srgbClr val="002060"/>
                </a:solidFill>
                <a:latin typeface="Times New Roman" panose="02020603050405020304" pitchFamily="18" charset="0"/>
                <a:ea typeface="Times New Roman" panose="02020603050405020304" pitchFamily="18" charset="0"/>
                <a:cs typeface="Arial" panose="020B0604020202020204" pitchFamily="34" charset="0"/>
              </a:rPr>
              <a:t>(арықұм)</a:t>
            </a:r>
            <a:endParaRPr lang="ru-RU" sz="4400" b="1" dirty="0">
              <a:solidFill>
                <a:srgbClr val="002060"/>
              </a:solidFill>
            </a:endParaRPr>
          </a:p>
        </p:txBody>
      </p:sp>
    </p:spTree>
    <p:extLst>
      <p:ext uri="{BB962C8B-B14F-4D97-AF65-F5344CB8AC3E}">
        <p14:creationId xmlns:p14="http://schemas.microsoft.com/office/powerpoint/2010/main" val="678156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524" y="2996952"/>
            <a:ext cx="3888432" cy="2448272"/>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033" y="204212"/>
            <a:ext cx="3816424" cy="2592288"/>
          </a:xfrm>
          <a:prstGeom prst="rect">
            <a:avLst/>
          </a:prstGeom>
          <a:ln>
            <a:noFill/>
          </a:ln>
          <a:effectLst>
            <a:softEdge rad="112500"/>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3" y="2996952"/>
            <a:ext cx="3812657" cy="2448272"/>
          </a:xfrm>
          <a:prstGeom prst="rect">
            <a:avLst/>
          </a:prstGeom>
          <a:ln>
            <a:noFill/>
          </a:ln>
          <a:effectLst>
            <a:softEdge rad="112500"/>
          </a:effectLst>
        </p:spPr>
      </p:pic>
      <p:pic>
        <p:nvPicPr>
          <p:cNvPr id="8" name="Picture 3" descr="C:\Users\ryspekov_s.ast\Desktop\2017-04-24\Сканировать10001.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524" y="188640"/>
            <a:ext cx="3888432" cy="26234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200809" y="5589240"/>
            <a:ext cx="8352928" cy="432048"/>
          </a:xfrm>
          <a:prstGeom prst="rect">
            <a:avLst/>
          </a:prstGeom>
        </p:spPr>
        <p:txBody>
          <a:bodyPr vert="horz" lIns="45720" rIns="45720" bIns="45720" anchor="b">
            <a:normAutofit fontScale="97500" lnSpcReduction="10000"/>
          </a:bodyPr>
          <a:lstStyle>
            <a:lvl1pPr algn="r" rtl="0" eaLnBrk="1" latinLnBrk="0" hangingPunct="1">
              <a:spcBef>
                <a:spcPct val="0"/>
              </a:spcBef>
              <a:buNone/>
              <a:defRPr kumimoji="0" sz="45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l"/>
            <a:r>
              <a:rPr lang="kk-KZ" sz="2400" dirty="0" smtClean="0">
                <a:solidFill>
                  <a:srgbClr val="002060"/>
                </a:solidFill>
                <a:latin typeface="Times New Roman" pitchFamily="18" charset="0"/>
                <a:cs typeface="Times New Roman" pitchFamily="18" charset="0"/>
              </a:rPr>
              <a:t>Балалар бұл суреттерден нені көруге болады?</a:t>
            </a:r>
            <a:endParaRPr lang="ru-RU" sz="2400" dirty="0">
              <a:solidFill>
                <a:srgbClr val="002060"/>
              </a:solidFill>
              <a:latin typeface="Times New Roman" pitchFamily="18" charset="0"/>
              <a:cs typeface="Times New Roman" pitchFamily="18" charset="0"/>
            </a:endParaRPr>
          </a:p>
        </p:txBody>
      </p:sp>
      <p:sp>
        <p:nvSpPr>
          <p:cNvPr id="9" name="Заголовок 1"/>
          <p:cNvSpPr txBox="1">
            <a:spLocks/>
          </p:cNvSpPr>
          <p:nvPr/>
        </p:nvSpPr>
        <p:spPr>
          <a:xfrm>
            <a:off x="179512" y="6123772"/>
            <a:ext cx="8825102" cy="492526"/>
          </a:xfrm>
          <a:prstGeom prst="rect">
            <a:avLst/>
          </a:prstGeom>
        </p:spPr>
        <p:txBody>
          <a:bodyPr vert="horz" lIns="45720" rIns="45720" bIns="45720" anchor="b">
            <a:normAutofit fontScale="90000"/>
          </a:bodyPr>
          <a:lstStyle>
            <a:lvl1pPr algn="r" rtl="0" eaLnBrk="1" latinLnBrk="0" hangingPunct="1">
              <a:spcBef>
                <a:spcPct val="0"/>
              </a:spcBef>
              <a:buNone/>
              <a:defRPr kumimoji="0" sz="45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l"/>
            <a:r>
              <a:rPr lang="kk-KZ" sz="2400" dirty="0" smtClean="0">
                <a:solidFill>
                  <a:srgbClr val="002060"/>
                </a:solidFill>
                <a:latin typeface="Times New Roman" pitchFamily="18" charset="0"/>
                <a:cs typeface="Times New Roman" pitchFamily="18" charset="0"/>
              </a:rPr>
              <a:t>Балалар бұл суреттердің арасында қандай байланыс болуы мүмкін?</a:t>
            </a: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881521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565438" y="332656"/>
            <a:ext cx="7772400" cy="652054"/>
          </a:xfrm>
        </p:spPr>
        <p:txBody>
          <a:bodyPr>
            <a:normAutofit/>
          </a:bodyPr>
          <a:lstStyle/>
          <a:p>
            <a:pPr algn="l"/>
            <a:r>
              <a:rPr lang="kk-KZ" sz="3600" dirty="0" smtClean="0">
                <a:solidFill>
                  <a:srgbClr val="7030A0"/>
                </a:solidFill>
                <a:latin typeface="Times New Roman" panose="02020603050405020304" pitchFamily="18" charset="0"/>
                <a:cs typeface="Times New Roman" panose="02020603050405020304" pitchFamily="18" charset="0"/>
              </a:rPr>
              <a:t>Оқу мақсаты:</a:t>
            </a:r>
            <a:endParaRPr lang="ru-RU" sz="3600" dirty="0">
              <a:solidFill>
                <a:srgbClr val="7030A0"/>
              </a:solidFill>
              <a:latin typeface="Times New Roman" panose="02020603050405020304" pitchFamily="18" charset="0"/>
              <a:cs typeface="Times New Roman" panose="02020603050405020304" pitchFamily="18" charset="0"/>
            </a:endParaRPr>
          </a:p>
        </p:txBody>
      </p:sp>
      <p:sp>
        <p:nvSpPr>
          <p:cNvPr id="6" name="Заголовок 4"/>
          <p:cNvSpPr txBox="1">
            <a:spLocks/>
          </p:cNvSpPr>
          <p:nvPr/>
        </p:nvSpPr>
        <p:spPr>
          <a:xfrm>
            <a:off x="546840" y="1196752"/>
            <a:ext cx="7790997" cy="1596571"/>
          </a:xfrm>
          <a:prstGeom prst="rect">
            <a:avLst/>
          </a:prstGeom>
        </p:spPr>
        <p:txBody>
          <a:bodyPr vert="horz" lIns="45720" rIns="45720" bIns="45720" anchor="b">
            <a:noAutofit/>
          </a:bodyPr>
          <a:lstStyle>
            <a:lvl1pPr algn="r" rtl="0" eaLnBrk="1" latinLnBrk="0" hangingPunct="1">
              <a:spcBef>
                <a:spcPct val="0"/>
              </a:spcBef>
              <a:buNone/>
              <a:defRPr kumimoji="0" sz="45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l"/>
            <a:r>
              <a:rPr lang="kk-KZ" sz="3200" dirty="0">
                <a:solidFill>
                  <a:srgbClr val="002060"/>
                </a:solidFill>
                <a:effectLst/>
                <a:latin typeface="Times New Roman" panose="02020603050405020304" pitchFamily="18" charset="0"/>
                <a:cs typeface="Times New Roman" panose="02020603050405020304" pitchFamily="18" charset="0"/>
              </a:rPr>
              <a:t>5.4.2.2 – металл өндірісі жетілуінің шаруашылық салаларына тигізген ықпалын түсіндіреді</a:t>
            </a:r>
            <a:endParaRPr lang="ru-RU" sz="3200" dirty="0">
              <a:solidFill>
                <a:srgbClr val="002060"/>
              </a:solidFill>
              <a:latin typeface="Times New Roman" panose="02020603050405020304" pitchFamily="18" charset="0"/>
              <a:cs typeface="Times New Roman" panose="02020603050405020304" pitchFamily="18" charset="0"/>
            </a:endParaRPr>
          </a:p>
        </p:txBody>
      </p:sp>
      <p:sp>
        <p:nvSpPr>
          <p:cNvPr id="7" name="Заголовок 4"/>
          <p:cNvSpPr txBox="1">
            <a:spLocks/>
          </p:cNvSpPr>
          <p:nvPr/>
        </p:nvSpPr>
        <p:spPr>
          <a:xfrm>
            <a:off x="565438" y="2993700"/>
            <a:ext cx="7772400" cy="693014"/>
          </a:xfrm>
          <a:prstGeom prst="rect">
            <a:avLst/>
          </a:prstGeom>
        </p:spPr>
        <p:txBody>
          <a:bodyPr vert="horz" lIns="45720" rIns="45720" bIns="45720" anchor="b">
            <a:normAutofit/>
          </a:bodyPr>
          <a:lstStyle>
            <a:lvl1pPr algn="r" rtl="0" eaLnBrk="1" latinLnBrk="0" hangingPunct="1">
              <a:spcBef>
                <a:spcPct val="0"/>
              </a:spcBef>
              <a:buNone/>
              <a:defRPr kumimoji="0" sz="45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l"/>
            <a:r>
              <a:rPr lang="kk-KZ" sz="3600" dirty="0" smtClean="0">
                <a:solidFill>
                  <a:srgbClr val="7030A0"/>
                </a:solidFill>
                <a:latin typeface="Times New Roman" panose="02020603050405020304" pitchFamily="18" charset="0"/>
                <a:cs typeface="Times New Roman" panose="02020603050405020304" pitchFamily="18" charset="0"/>
              </a:rPr>
              <a:t>Бағалау критерийлері:</a:t>
            </a:r>
            <a:endParaRPr lang="ru-RU" sz="3600" dirty="0">
              <a:solidFill>
                <a:srgbClr val="7030A0"/>
              </a:solidFill>
              <a:latin typeface="Times New Roman" panose="02020603050405020304" pitchFamily="18" charset="0"/>
              <a:cs typeface="Times New Roman" panose="02020603050405020304" pitchFamily="18" charset="0"/>
            </a:endParaRPr>
          </a:p>
        </p:txBody>
      </p:sp>
      <p:sp>
        <p:nvSpPr>
          <p:cNvPr id="8" name="Заголовок 4"/>
          <p:cNvSpPr txBox="1">
            <a:spLocks/>
          </p:cNvSpPr>
          <p:nvPr/>
        </p:nvSpPr>
        <p:spPr>
          <a:xfrm>
            <a:off x="546841" y="3918441"/>
            <a:ext cx="7772400" cy="2402881"/>
          </a:xfrm>
          <a:prstGeom prst="rect">
            <a:avLst/>
          </a:prstGeom>
        </p:spPr>
        <p:txBody>
          <a:bodyPr vert="horz" lIns="45720" rIns="45720" bIns="45720" anchor="b">
            <a:noAutofit/>
          </a:bodyPr>
          <a:lstStyle>
            <a:lvl1pPr algn="r" rtl="0" eaLnBrk="1" latinLnBrk="0" hangingPunct="1">
              <a:spcBef>
                <a:spcPct val="0"/>
              </a:spcBef>
              <a:buNone/>
              <a:defRPr kumimoji="0" sz="45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marL="457200" lvl="0" indent="-457200" algn="l">
              <a:buFont typeface="Wingdings" pitchFamily="2" charset="2"/>
              <a:buChar char="ü"/>
            </a:pPr>
            <a:r>
              <a:rPr lang="kk-KZ" sz="2800" dirty="0">
                <a:solidFill>
                  <a:srgbClr val="002060"/>
                </a:solidFill>
                <a:effectLst/>
                <a:latin typeface="Times New Roman" pitchFamily="18" charset="0"/>
                <a:cs typeface="Times New Roman" pitchFamily="18" charset="0"/>
              </a:rPr>
              <a:t>Темір дәуірі туралы </a:t>
            </a:r>
            <a:r>
              <a:rPr lang="kk-KZ" sz="2800" dirty="0" smtClean="0">
                <a:solidFill>
                  <a:srgbClr val="002060"/>
                </a:solidFill>
                <a:effectLst/>
                <a:latin typeface="Times New Roman" pitchFamily="18" charset="0"/>
                <a:cs typeface="Times New Roman" pitchFamily="18" charset="0"/>
              </a:rPr>
              <a:t>біледі</a:t>
            </a:r>
            <a:endParaRPr lang="ru-RU" sz="2800" dirty="0">
              <a:solidFill>
                <a:srgbClr val="002060"/>
              </a:solidFill>
              <a:effectLst/>
              <a:latin typeface="Times New Roman" pitchFamily="18" charset="0"/>
              <a:cs typeface="Times New Roman" pitchFamily="18" charset="0"/>
            </a:endParaRPr>
          </a:p>
          <a:p>
            <a:pPr marL="457200" lvl="0" indent="-457200" algn="l">
              <a:buFont typeface="Wingdings" pitchFamily="2" charset="2"/>
              <a:buChar char="ü"/>
            </a:pPr>
            <a:r>
              <a:rPr lang="kk-KZ" sz="2800" dirty="0" smtClean="0">
                <a:solidFill>
                  <a:srgbClr val="002060"/>
                </a:solidFill>
                <a:effectLst/>
                <a:latin typeface="Times New Roman" pitchFamily="18" charset="0"/>
                <a:cs typeface="Times New Roman" pitchFamily="18" charset="0"/>
              </a:rPr>
              <a:t>Ертедегі </a:t>
            </a:r>
            <a:r>
              <a:rPr lang="kk-KZ" sz="2800" dirty="0">
                <a:solidFill>
                  <a:srgbClr val="002060"/>
                </a:solidFill>
                <a:effectLst/>
                <a:latin typeface="Times New Roman" pitchFamily="18" charset="0"/>
                <a:cs typeface="Times New Roman" pitchFamily="18" charset="0"/>
              </a:rPr>
              <a:t>темір өңдіру тәсілімен танысады    </a:t>
            </a:r>
            <a:endParaRPr lang="ru-RU" sz="2800" dirty="0">
              <a:solidFill>
                <a:srgbClr val="002060"/>
              </a:solidFill>
              <a:effectLst/>
              <a:latin typeface="Times New Roman" pitchFamily="18" charset="0"/>
              <a:cs typeface="Times New Roman" pitchFamily="18" charset="0"/>
            </a:endParaRPr>
          </a:p>
          <a:p>
            <a:pPr marL="457200" indent="-457200" algn="l">
              <a:buFont typeface="Wingdings" pitchFamily="2" charset="2"/>
              <a:buChar char="ü"/>
            </a:pPr>
            <a:r>
              <a:rPr lang="kk-KZ" sz="2800" dirty="0" smtClean="0">
                <a:solidFill>
                  <a:srgbClr val="002060"/>
                </a:solidFill>
                <a:effectLst/>
                <a:latin typeface="Times New Roman" pitchFamily="18" charset="0"/>
                <a:cs typeface="Times New Roman" pitchFamily="18" charset="0"/>
              </a:rPr>
              <a:t>Түсті </a:t>
            </a:r>
            <a:r>
              <a:rPr lang="kk-KZ" sz="2800" dirty="0">
                <a:solidFill>
                  <a:srgbClr val="002060"/>
                </a:solidFill>
                <a:effectLst/>
                <a:latin typeface="Times New Roman" pitchFamily="18" charset="0"/>
                <a:cs typeface="Times New Roman" pitchFamily="18" charset="0"/>
              </a:rPr>
              <a:t>металл өндірістері туралы </a:t>
            </a:r>
            <a:r>
              <a:rPr lang="kk-KZ" sz="2800" dirty="0" smtClean="0">
                <a:solidFill>
                  <a:srgbClr val="002060"/>
                </a:solidFill>
                <a:effectLst/>
                <a:latin typeface="Times New Roman" pitchFamily="18" charset="0"/>
                <a:cs typeface="Times New Roman" pitchFamily="18" charset="0"/>
              </a:rPr>
              <a:t>біледі</a:t>
            </a:r>
          </a:p>
          <a:p>
            <a:pPr marL="457200" indent="-457200" algn="l">
              <a:buFont typeface="Wingdings" pitchFamily="2" charset="2"/>
              <a:buChar char="ü"/>
            </a:pPr>
            <a:r>
              <a:rPr lang="kk-KZ" sz="2800" dirty="0" smtClean="0">
                <a:solidFill>
                  <a:srgbClr val="002060"/>
                </a:solidFill>
                <a:effectLst/>
                <a:latin typeface="Times New Roman" pitchFamily="18" charset="0"/>
                <a:cs typeface="Times New Roman" pitchFamily="18" charset="0"/>
              </a:rPr>
              <a:t>Металл </a:t>
            </a:r>
            <a:r>
              <a:rPr lang="kk-KZ" sz="2800" dirty="0">
                <a:solidFill>
                  <a:srgbClr val="002060"/>
                </a:solidFill>
                <a:effectLst/>
                <a:latin typeface="Times New Roman" pitchFamily="18" charset="0"/>
                <a:cs typeface="Times New Roman" pitchFamily="18" charset="0"/>
              </a:rPr>
              <a:t>өңдірудің адам өміріне әкелген өзгерістерін </a:t>
            </a:r>
            <a:r>
              <a:rPr lang="kk-KZ" sz="2800" dirty="0" smtClean="0">
                <a:solidFill>
                  <a:srgbClr val="002060"/>
                </a:solidFill>
                <a:effectLst/>
                <a:latin typeface="Times New Roman" pitchFamily="18" charset="0"/>
                <a:cs typeface="Times New Roman" pitchFamily="18" charset="0"/>
              </a:rPr>
              <a:t>анықтайды </a:t>
            </a:r>
            <a:endParaRPr lang="ru-RU" sz="28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107504" y="620688"/>
            <a:ext cx="8946740" cy="4401205"/>
          </a:xfrm>
          <a:prstGeom prst="rect">
            <a:avLst/>
          </a:prstGeom>
        </p:spPr>
        <p:txBody>
          <a:bodyPr wrap="square">
            <a:spAutoFit/>
          </a:bodyPr>
          <a:lstStyle/>
          <a:p>
            <a:pPr marL="21590" algn="ctr">
              <a:tabLst>
                <a:tab pos="21590" algn="l"/>
              </a:tabLst>
            </a:pPr>
            <a:r>
              <a:rPr lang="kk-KZ" sz="3200" b="1" dirty="0" smtClean="0">
                <a:solidFill>
                  <a:srgbClr val="002060"/>
                </a:solidFill>
                <a:latin typeface="Times New Roman" panose="02020603050405020304" pitchFamily="18" charset="0"/>
                <a:cs typeface="Arial" panose="020B0604020202020204" pitchFamily="34" charset="0"/>
              </a:rPr>
              <a:t>Ойлан!</a:t>
            </a:r>
            <a:r>
              <a:rPr lang="kk-KZ" sz="3200" b="1" dirty="0" smtClean="0">
                <a:solidFill>
                  <a:srgbClr val="7030A0"/>
                </a:solidFill>
                <a:latin typeface="Times New Roman" panose="02020603050405020304" pitchFamily="18" charset="0"/>
                <a:cs typeface="Arial" panose="020B0604020202020204" pitchFamily="34" charset="0"/>
              </a:rPr>
              <a:t> </a:t>
            </a:r>
          </a:p>
          <a:p>
            <a:pPr marL="21590" algn="ctr">
              <a:tabLst>
                <a:tab pos="21590" algn="l"/>
              </a:tabLst>
            </a:pPr>
            <a:endParaRPr lang="ru-RU" sz="3200" dirty="0">
              <a:solidFill>
                <a:srgbClr val="7030A0"/>
              </a:solidFill>
            </a:endParaRPr>
          </a:p>
          <a:p>
            <a:pPr marL="457200" lvl="0" indent="-457200">
              <a:buFont typeface="Wingdings" pitchFamily="2" charset="2"/>
              <a:buChar char="ü"/>
            </a:pPr>
            <a:r>
              <a:rPr lang="kk-KZ" sz="3600" b="1" i="1" dirty="0" smtClean="0">
                <a:solidFill>
                  <a:srgbClr val="002060"/>
                </a:solidFill>
                <a:latin typeface="Times New Roman" pitchFamily="18" charset="0"/>
                <a:cs typeface="Times New Roman" pitchFamily="18" charset="0"/>
              </a:rPr>
              <a:t>Ерте </a:t>
            </a:r>
            <a:r>
              <a:rPr lang="kk-KZ" sz="3600" b="1" i="1" dirty="0">
                <a:solidFill>
                  <a:srgbClr val="002060"/>
                </a:solidFill>
                <a:latin typeface="Times New Roman" pitchFamily="18" charset="0"/>
                <a:cs typeface="Times New Roman" pitchFamily="18" charset="0"/>
              </a:rPr>
              <a:t>темір дәуірінде қандай өзгерістер орын </a:t>
            </a:r>
            <a:r>
              <a:rPr lang="kk-KZ" sz="3600" b="1" i="1" dirty="0" smtClean="0">
                <a:solidFill>
                  <a:srgbClr val="002060"/>
                </a:solidFill>
                <a:latin typeface="Times New Roman" pitchFamily="18" charset="0"/>
                <a:cs typeface="Times New Roman" pitchFamily="18" charset="0"/>
              </a:rPr>
              <a:t>алды?</a:t>
            </a:r>
            <a:endParaRPr lang="ru-RU" sz="3600" b="1" i="1" dirty="0">
              <a:solidFill>
                <a:srgbClr val="002060"/>
              </a:solidFill>
              <a:latin typeface="Times New Roman" pitchFamily="18" charset="0"/>
              <a:cs typeface="Times New Roman" pitchFamily="18" charset="0"/>
            </a:endParaRPr>
          </a:p>
          <a:p>
            <a:pPr marL="457200" lvl="0" indent="-457200">
              <a:buFont typeface="Wingdings" pitchFamily="2" charset="2"/>
              <a:buChar char="ü"/>
            </a:pPr>
            <a:r>
              <a:rPr lang="kk-KZ" sz="3600" b="1" i="1" dirty="0" smtClean="0">
                <a:solidFill>
                  <a:srgbClr val="002060"/>
                </a:solidFill>
                <a:latin typeface="Times New Roman" pitchFamily="18" charset="0"/>
                <a:cs typeface="Times New Roman" pitchFamily="18" charset="0"/>
              </a:rPr>
              <a:t>Ерте </a:t>
            </a:r>
            <a:r>
              <a:rPr lang="kk-KZ" sz="3600" b="1" i="1" dirty="0">
                <a:solidFill>
                  <a:srgbClr val="002060"/>
                </a:solidFill>
                <a:latin typeface="Times New Roman" pitchFamily="18" charset="0"/>
                <a:cs typeface="Times New Roman" pitchFamily="18" charset="0"/>
              </a:rPr>
              <a:t>темір дәуірінің қандай ерекшеліктері </a:t>
            </a:r>
            <a:r>
              <a:rPr lang="kk-KZ" sz="3600" b="1" i="1" dirty="0" smtClean="0">
                <a:solidFill>
                  <a:srgbClr val="002060"/>
                </a:solidFill>
                <a:latin typeface="Times New Roman" pitchFamily="18" charset="0"/>
                <a:cs typeface="Times New Roman" pitchFamily="18" charset="0"/>
              </a:rPr>
              <a:t>болды?</a:t>
            </a:r>
            <a:endParaRPr lang="ru-RU" sz="3600" b="1" i="1" dirty="0">
              <a:solidFill>
                <a:srgbClr val="002060"/>
              </a:solidFill>
              <a:latin typeface="Times New Roman" pitchFamily="18" charset="0"/>
              <a:cs typeface="Times New Roman" pitchFamily="18" charset="0"/>
            </a:endParaRPr>
          </a:p>
          <a:p>
            <a:pPr marL="457200" lvl="0" indent="-457200">
              <a:buFont typeface="Wingdings" pitchFamily="2" charset="2"/>
              <a:buChar char="ü"/>
            </a:pPr>
            <a:r>
              <a:rPr lang="kk-KZ" sz="3600" b="1" i="1" dirty="0" smtClean="0">
                <a:solidFill>
                  <a:srgbClr val="002060"/>
                </a:solidFill>
                <a:latin typeface="Times New Roman" pitchFamily="18" charset="0"/>
                <a:cs typeface="Times New Roman" pitchFamily="18" charset="0"/>
              </a:rPr>
              <a:t>Көшпелі </a:t>
            </a:r>
            <a:r>
              <a:rPr lang="kk-KZ" sz="3600" b="1" i="1" dirty="0">
                <a:solidFill>
                  <a:srgbClr val="002060"/>
                </a:solidFill>
                <a:latin typeface="Times New Roman" pitchFamily="18" charset="0"/>
                <a:cs typeface="Times New Roman" pitchFamily="18" charset="0"/>
              </a:rPr>
              <a:t>мал шаруашылығының қандай артықшылықтары бар?</a:t>
            </a:r>
            <a:endParaRPr lang="ru-RU" sz="3600" b="1" i="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8914147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Заголовок 4"/>
          <p:cNvSpPr txBox="1">
            <a:spLocks/>
          </p:cNvSpPr>
          <p:nvPr/>
        </p:nvSpPr>
        <p:spPr>
          <a:xfrm>
            <a:off x="399951" y="1628800"/>
            <a:ext cx="8039010" cy="500074"/>
          </a:xfrm>
          <a:prstGeom prst="rect">
            <a:avLst/>
          </a:prstGeom>
        </p:spPr>
        <p:txBody>
          <a:bodyPr vert="horz" anchor="b">
            <a:normAutofit fontScale="92500" lnSpcReduction="20000"/>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kk-KZ" sz="3200" dirty="0" smtClean="0">
                <a:solidFill>
                  <a:srgbClr val="7030A0"/>
                </a:solidFill>
                <a:latin typeface="Times New Roman" panose="02020603050405020304" pitchFamily="18" charset="0"/>
                <a:cs typeface="Times New Roman" panose="02020603050405020304" pitchFamily="18" charset="0"/>
              </a:rPr>
              <a:t>БББ кестесі</a:t>
            </a:r>
            <a:endParaRPr lang="ru-RU" sz="3200" dirty="0">
              <a:solidFill>
                <a:srgbClr val="7030A0"/>
              </a:solidFill>
              <a:latin typeface="Times New Roman" panose="02020603050405020304" pitchFamily="18"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3576244365"/>
              </p:ext>
            </p:extLst>
          </p:nvPr>
        </p:nvGraphicFramePr>
        <p:xfrm>
          <a:off x="467544" y="2204864"/>
          <a:ext cx="8039010" cy="2506487"/>
        </p:xfrm>
        <a:graphic>
          <a:graphicData uri="http://schemas.openxmlformats.org/drawingml/2006/table">
            <a:tbl>
              <a:tblPr firstRow="1" bandRow="1">
                <a:tableStyleId>{8799B23B-EC83-4686-B30A-512413B5E67A}</a:tableStyleId>
              </a:tblPr>
              <a:tblGrid>
                <a:gridCol w="2679670"/>
                <a:gridCol w="2679670"/>
                <a:gridCol w="2679670"/>
              </a:tblGrid>
              <a:tr h="440900">
                <a:tc>
                  <a:txBody>
                    <a:bodyPr/>
                    <a:lstStyle/>
                    <a:p>
                      <a:r>
                        <a:rPr lang="kk-KZ" dirty="0" smtClean="0"/>
                        <a:t>БІЛЕМІН</a:t>
                      </a:r>
                      <a:endParaRPr lang="ru-RU" dirty="0">
                        <a:solidFill>
                          <a:srgbClr val="7030A0"/>
                        </a:solidFill>
                      </a:endParaRPr>
                    </a:p>
                  </a:txBody>
                  <a:tcPr/>
                </a:tc>
                <a:tc>
                  <a:txBody>
                    <a:bodyPr/>
                    <a:lstStyle/>
                    <a:p>
                      <a:r>
                        <a:rPr lang="kk-KZ" dirty="0" smtClean="0"/>
                        <a:t>БІЛГІМ КЕЛЕДІ</a:t>
                      </a:r>
                      <a:endParaRPr lang="ru-RU" dirty="0">
                        <a:solidFill>
                          <a:srgbClr val="7030A0"/>
                        </a:solidFill>
                      </a:endParaRPr>
                    </a:p>
                  </a:txBody>
                  <a:tcPr/>
                </a:tc>
                <a:tc>
                  <a:txBody>
                    <a:bodyPr/>
                    <a:lstStyle/>
                    <a:p>
                      <a:r>
                        <a:rPr lang="kk-KZ" dirty="0" smtClean="0"/>
                        <a:t>БІЛДІМ</a:t>
                      </a:r>
                      <a:endParaRPr lang="ru-RU" dirty="0">
                        <a:solidFill>
                          <a:srgbClr val="7030A0"/>
                        </a:solidFill>
                      </a:endParaRPr>
                    </a:p>
                  </a:txBody>
                  <a:tcPr/>
                </a:tc>
              </a:tr>
              <a:tr h="2065587">
                <a:tc>
                  <a:txBody>
                    <a:bodyPr/>
                    <a:lstStyle/>
                    <a:p>
                      <a:endParaRPr lang="kk-KZ" dirty="0" smtClean="0"/>
                    </a:p>
                    <a:p>
                      <a:endParaRPr lang="kk-KZ" dirty="0" smtClean="0"/>
                    </a:p>
                    <a:p>
                      <a:endParaRPr lang="kk-KZ" dirty="0" smtClean="0"/>
                    </a:p>
                    <a:p>
                      <a:endParaRPr lang="kk-KZ" dirty="0" smtClean="0"/>
                    </a:p>
                    <a:p>
                      <a:endParaRPr lang="kk-KZ" dirty="0" smtClean="0"/>
                    </a:p>
                    <a:p>
                      <a:endParaRPr lang="ru-RU" dirty="0"/>
                    </a:p>
                  </a:txBody>
                  <a:tcPr/>
                </a:tc>
                <a:tc>
                  <a:txBody>
                    <a:bodyPr/>
                    <a:lstStyle/>
                    <a:p>
                      <a:endParaRPr lang="ru-RU" dirty="0"/>
                    </a:p>
                  </a:txBody>
                  <a:tcPr/>
                </a:tc>
                <a:tc>
                  <a:txBody>
                    <a:bodyPr/>
                    <a:lstStyle/>
                    <a:p>
                      <a:endParaRPr lang="ru-RU" dirty="0"/>
                    </a:p>
                  </a:txBody>
                  <a:tcPr/>
                </a:tc>
              </a:tr>
            </a:tbl>
          </a:graphicData>
        </a:graphic>
      </p:graphicFrame>
      <p:sp>
        <p:nvSpPr>
          <p:cNvPr id="9" name="Прямоугольник 8"/>
          <p:cNvSpPr/>
          <p:nvPr/>
        </p:nvSpPr>
        <p:spPr>
          <a:xfrm>
            <a:off x="467544" y="404664"/>
            <a:ext cx="7858990" cy="1077218"/>
          </a:xfrm>
          <a:prstGeom prst="rect">
            <a:avLst/>
          </a:prstGeom>
        </p:spPr>
        <p:txBody>
          <a:bodyPr wrap="square">
            <a:spAutoFit/>
          </a:bodyPr>
          <a:lstStyle/>
          <a:p>
            <a:r>
              <a:rPr lang="ru-RU" sz="3200" dirty="0">
                <a:solidFill>
                  <a:srgbClr val="002060"/>
                </a:solidFill>
                <a:latin typeface="Times New Roman" panose="02020603050405020304" pitchFamily="18" charset="0"/>
                <a:cs typeface="Times New Roman" panose="02020603050405020304" pitchFamily="18" charset="0"/>
              </a:rPr>
              <a:t>Ой </a:t>
            </a:r>
            <a:r>
              <a:rPr lang="ru-RU" sz="3200" dirty="0" err="1">
                <a:solidFill>
                  <a:srgbClr val="002060"/>
                </a:solidFill>
                <a:latin typeface="Times New Roman" panose="02020603050405020304" pitchFamily="18" charset="0"/>
                <a:cs typeface="Times New Roman" panose="02020603050405020304" pitchFamily="18" charset="0"/>
              </a:rPr>
              <a:t>қозғау</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Темір</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дегенде</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ойымызға</a:t>
            </a:r>
            <a:r>
              <a:rPr lang="ru-RU" sz="3200" dirty="0">
                <a:solidFill>
                  <a:srgbClr val="002060"/>
                </a:solidFill>
                <a:latin typeface="Times New Roman" panose="02020603050405020304" pitchFamily="18" charset="0"/>
                <a:cs typeface="Times New Roman" panose="02020603050405020304" pitchFamily="18" charset="0"/>
              </a:rPr>
              <a:t> не </a:t>
            </a:r>
            <a:r>
              <a:rPr lang="ru-RU" sz="3200" dirty="0" err="1">
                <a:solidFill>
                  <a:srgbClr val="002060"/>
                </a:solidFill>
                <a:latin typeface="Times New Roman" panose="02020603050405020304" pitchFamily="18" charset="0"/>
                <a:cs typeface="Times New Roman" panose="02020603050405020304" pitchFamily="18" charset="0"/>
              </a:rPr>
              <a:t>келеді</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көз</a:t>
            </a:r>
            <a:r>
              <a:rPr lang="ru-RU" sz="3200" dirty="0">
                <a:solidFill>
                  <a:srgbClr val="002060"/>
                </a:solidFill>
                <a:latin typeface="Times New Roman" panose="02020603050405020304" pitchFamily="18" charset="0"/>
                <a:cs typeface="Times New Roman" panose="02020603050405020304" pitchFamily="18" charset="0"/>
              </a:rPr>
              <a:t> </a:t>
            </a:r>
            <a:r>
              <a:rPr lang="ru-RU" sz="3200" dirty="0" err="1">
                <a:solidFill>
                  <a:srgbClr val="002060"/>
                </a:solidFill>
                <a:latin typeface="Times New Roman" panose="02020603050405020304" pitchFamily="18" charset="0"/>
                <a:cs typeface="Times New Roman" panose="02020603050405020304" pitchFamily="18" charset="0"/>
              </a:rPr>
              <a:t>алдымызға</a:t>
            </a:r>
            <a:r>
              <a:rPr lang="ru-RU" sz="3200" dirty="0">
                <a:solidFill>
                  <a:srgbClr val="002060"/>
                </a:solidFill>
                <a:latin typeface="Times New Roman" panose="02020603050405020304" pitchFamily="18" charset="0"/>
                <a:cs typeface="Times New Roman" panose="02020603050405020304" pitchFamily="18" charset="0"/>
              </a:rPr>
              <a:t> не </a:t>
            </a:r>
            <a:r>
              <a:rPr lang="ru-RU" sz="3200" dirty="0" err="1">
                <a:solidFill>
                  <a:srgbClr val="002060"/>
                </a:solidFill>
                <a:latin typeface="Times New Roman" panose="02020603050405020304" pitchFamily="18" charset="0"/>
                <a:cs typeface="Times New Roman" panose="02020603050405020304" pitchFamily="18" charset="0"/>
              </a:rPr>
              <a:t>елестейді</a:t>
            </a:r>
            <a:r>
              <a:rPr lang="ru-RU" sz="3200" dirty="0" smtClean="0">
                <a:solidFill>
                  <a:srgbClr val="002060"/>
                </a:solidFill>
                <a:latin typeface="Times New Roman" panose="02020603050405020304" pitchFamily="18" charset="0"/>
                <a:cs typeface="Times New Roman" panose="02020603050405020304" pitchFamily="18" charset="0"/>
              </a:rPr>
              <a:t>?</a:t>
            </a:r>
            <a:endParaRPr lang="ru-RU" sz="3200" dirty="0">
              <a:solidFill>
                <a:srgbClr val="002060"/>
              </a:solidFill>
              <a:latin typeface="Times New Roman" panose="02020603050405020304" pitchFamily="18" charset="0"/>
              <a:cs typeface="Times New Roman" panose="02020603050405020304" pitchFamily="18" charset="0"/>
            </a:endParaRPr>
          </a:p>
        </p:txBody>
      </p:sp>
      <p:sp>
        <p:nvSpPr>
          <p:cNvPr id="5" name="Заголовок 4"/>
          <p:cNvSpPr txBox="1">
            <a:spLocks/>
          </p:cNvSpPr>
          <p:nvPr/>
        </p:nvSpPr>
        <p:spPr>
          <a:xfrm>
            <a:off x="479372" y="5301208"/>
            <a:ext cx="8039010" cy="1008112"/>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kk-KZ" sz="3200" dirty="0" smtClean="0">
                <a:solidFill>
                  <a:srgbClr val="002060"/>
                </a:solidFill>
                <a:latin typeface="Times New Roman" panose="02020603050405020304" pitchFamily="18" charset="0"/>
                <a:cs typeface="Times New Roman" panose="02020603050405020304" pitchFamily="18" charset="0"/>
              </a:rPr>
              <a:t>Зерттеу сұрағы: </a:t>
            </a:r>
          </a:p>
          <a:p>
            <a:pPr algn="ctr"/>
            <a:r>
              <a:rPr lang="kk-KZ" sz="3200" dirty="0" smtClean="0">
                <a:solidFill>
                  <a:srgbClr val="002060"/>
                </a:solidFill>
                <a:latin typeface="Times New Roman" panose="02020603050405020304" pitchFamily="18" charset="0"/>
                <a:cs typeface="Times New Roman" panose="02020603050405020304" pitchFamily="18" charset="0"/>
              </a:rPr>
              <a:t>Темір өндіру адам өмірін калай өзгертті?</a:t>
            </a:r>
            <a:endParaRPr lang="ru-RU" sz="32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503955" y="188640"/>
            <a:ext cx="8280920" cy="2523768"/>
          </a:xfrm>
          <a:prstGeom prst="rect">
            <a:avLst/>
          </a:prstGeom>
        </p:spPr>
        <p:txBody>
          <a:bodyPr wrap="square">
            <a:spAutoFit/>
          </a:bodyPr>
          <a:lstStyle/>
          <a:p>
            <a:r>
              <a:rPr lang="kk-KZ" sz="3200" dirty="0"/>
              <a:t> </a:t>
            </a:r>
            <a:r>
              <a:rPr lang="kk-KZ" b="1" dirty="0">
                <a:solidFill>
                  <a:srgbClr val="002060"/>
                </a:solidFill>
                <a:latin typeface="Times New Roman" panose="02020603050405020304" pitchFamily="18" charset="0"/>
                <a:cs typeface="Times New Roman" panose="02020603050405020304" pitchFamily="18" charset="0"/>
              </a:rPr>
              <a:t>Темір дәуірі 2 кезеңге бөлінеді: </a:t>
            </a:r>
            <a:endParaRPr lang="kk-KZ" b="1" dirty="0" smtClean="0">
              <a:solidFill>
                <a:srgbClr val="002060"/>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ü"/>
            </a:pPr>
            <a:r>
              <a:rPr lang="kk-KZ" b="1" dirty="0" smtClean="0">
                <a:solidFill>
                  <a:srgbClr val="002060"/>
                </a:solidFill>
                <a:latin typeface="Times New Roman" panose="02020603050405020304" pitchFamily="18" charset="0"/>
                <a:cs typeface="Times New Roman" panose="02020603050405020304" pitchFamily="18" charset="0"/>
              </a:rPr>
              <a:t>ерте </a:t>
            </a:r>
            <a:r>
              <a:rPr lang="kk-KZ" b="1" dirty="0">
                <a:solidFill>
                  <a:srgbClr val="002060"/>
                </a:solidFill>
                <a:latin typeface="Times New Roman" panose="02020603050405020304" pitchFamily="18" charset="0"/>
                <a:cs typeface="Times New Roman" panose="02020603050405020304" pitchFamily="18" charset="0"/>
              </a:rPr>
              <a:t>темір дәуірі – б.з.б.VІІІ — ІІІ </a:t>
            </a:r>
            <a:r>
              <a:rPr lang="kk-KZ" b="1" dirty="0" smtClean="0">
                <a:solidFill>
                  <a:srgbClr val="002060"/>
                </a:solidFill>
                <a:latin typeface="Times New Roman" panose="02020603050405020304" pitchFamily="18" charset="0"/>
                <a:cs typeface="Times New Roman" panose="02020603050405020304" pitchFamily="18" charset="0"/>
              </a:rPr>
              <a:t>ғасыр</a:t>
            </a:r>
          </a:p>
          <a:p>
            <a:pPr marL="457200" indent="-457200">
              <a:buFont typeface="Wingdings" panose="05000000000000000000" pitchFamily="2" charset="2"/>
              <a:buChar char="ü"/>
            </a:pPr>
            <a:r>
              <a:rPr lang="kk-KZ" b="1" dirty="0" smtClean="0">
                <a:solidFill>
                  <a:srgbClr val="002060"/>
                </a:solidFill>
                <a:latin typeface="Times New Roman" panose="02020603050405020304" pitchFamily="18" charset="0"/>
                <a:cs typeface="Times New Roman" panose="02020603050405020304" pitchFamily="18" charset="0"/>
              </a:rPr>
              <a:t>кейінгі </a:t>
            </a:r>
            <a:r>
              <a:rPr lang="kk-KZ" b="1" dirty="0">
                <a:solidFill>
                  <a:srgbClr val="002060"/>
                </a:solidFill>
                <a:latin typeface="Times New Roman" panose="02020603050405020304" pitchFamily="18" charset="0"/>
                <a:cs typeface="Times New Roman" panose="02020603050405020304" pitchFamily="18" charset="0"/>
              </a:rPr>
              <a:t>темір дәуірі – б.з.б. ІІІ ғасыр- б.з. V ғасыр.</a:t>
            </a:r>
            <a:endParaRPr lang="ru-RU" b="1" dirty="0">
              <a:solidFill>
                <a:srgbClr val="002060"/>
              </a:solidFill>
              <a:latin typeface="Times New Roman" panose="02020603050405020304" pitchFamily="18" charset="0"/>
              <a:cs typeface="Times New Roman" panose="02020603050405020304" pitchFamily="18" charset="0"/>
            </a:endParaRPr>
          </a:p>
          <a:p>
            <a:r>
              <a:rPr lang="kk-KZ" b="1" dirty="0">
                <a:solidFill>
                  <a:srgbClr val="002060"/>
                </a:solidFill>
                <a:latin typeface="Times New Roman" panose="02020603050405020304" pitchFamily="18" charset="0"/>
                <a:cs typeface="Times New Roman" panose="02020603050405020304" pitchFamily="18" charset="0"/>
              </a:rPr>
              <a:t> </a:t>
            </a:r>
            <a:r>
              <a:rPr lang="kk-KZ" b="1" dirty="0" smtClean="0">
                <a:solidFill>
                  <a:srgbClr val="002060"/>
                </a:solidFill>
                <a:latin typeface="Times New Roman" panose="02020603050405020304" pitchFamily="18" charset="0"/>
                <a:cs typeface="Times New Roman" panose="02020603050405020304" pitchFamily="18" charset="0"/>
              </a:rPr>
              <a:t>  Темір </a:t>
            </a:r>
            <a:r>
              <a:rPr lang="kk-KZ" b="1" dirty="0">
                <a:solidFill>
                  <a:srgbClr val="002060"/>
                </a:solidFill>
                <a:latin typeface="Times New Roman" panose="02020603050405020304" pitchFamily="18" charset="0"/>
                <a:cs typeface="Times New Roman" panose="02020603050405020304" pitchFamily="18" charset="0"/>
              </a:rPr>
              <a:t>дәуірі Қазақстан аумағын мекендеген адамдардың өндірісте темірді пайдалануы мен көшпелі мал шаруашылығының дамуымен ерекшеленеді</a:t>
            </a:r>
            <a:r>
              <a:rPr lang="kk-KZ" b="1" dirty="0" smtClean="0">
                <a:solidFill>
                  <a:srgbClr val="002060"/>
                </a:solidFill>
                <a:latin typeface="Times New Roman" panose="02020603050405020304" pitchFamily="18" charset="0"/>
                <a:cs typeface="Times New Roman" panose="02020603050405020304" pitchFamily="18" charset="0"/>
              </a:rPr>
              <a:t>.</a:t>
            </a:r>
          </a:p>
          <a:p>
            <a:r>
              <a:rPr lang="kk-KZ" b="1" dirty="0" smtClean="0">
                <a:solidFill>
                  <a:srgbClr val="002060"/>
                </a:solidFill>
                <a:latin typeface="Times New Roman" panose="02020603050405020304" pitchFamily="18" charset="0"/>
                <a:cs typeface="Times New Roman" panose="02020603050405020304" pitchFamily="18" charset="0"/>
              </a:rPr>
              <a:t>   Темір </a:t>
            </a:r>
            <a:r>
              <a:rPr lang="kk-KZ" b="1" dirty="0">
                <a:solidFill>
                  <a:srgbClr val="002060"/>
                </a:solidFill>
                <a:latin typeface="Times New Roman" panose="02020603050405020304" pitchFamily="18" charset="0"/>
                <a:cs typeface="Times New Roman" panose="02020603050405020304" pitchFamily="18" charset="0"/>
              </a:rPr>
              <a:t>табиғи жердің бетінде өте сирек кездеседі. Тек метеориттен пайда болған темір ғана балқыма күйінде ұшырасады. Темірді 1530</a:t>
            </a:r>
            <a:r>
              <a:rPr lang="kk-KZ" b="1" baseline="30000" dirty="0">
                <a:solidFill>
                  <a:srgbClr val="002060"/>
                </a:solidFill>
                <a:latin typeface="Times New Roman" panose="02020603050405020304" pitchFamily="18" charset="0"/>
                <a:cs typeface="Times New Roman" panose="02020603050405020304" pitchFamily="18" charset="0"/>
              </a:rPr>
              <a:t>о  </a:t>
            </a:r>
            <a:r>
              <a:rPr lang="kk-KZ" b="1" dirty="0">
                <a:solidFill>
                  <a:srgbClr val="002060"/>
                </a:solidFill>
                <a:latin typeface="Times New Roman" panose="02020603050405020304" pitchFamily="18" charset="0"/>
                <a:cs typeface="Times New Roman" panose="02020603050405020304" pitchFamily="18" charset="0"/>
              </a:rPr>
              <a:t>температурада пеш-көрікпен өндірген</a:t>
            </a:r>
            <a:r>
              <a:rPr lang="kk-KZ" b="1" dirty="0" smtClean="0">
                <a:solidFill>
                  <a:srgbClr val="002060"/>
                </a:solidFill>
                <a:latin typeface="Times New Roman" panose="02020603050405020304" pitchFamily="18" charset="0"/>
                <a:cs typeface="Times New Roman" panose="02020603050405020304" pitchFamily="18" charset="0"/>
              </a:rPr>
              <a:t>.</a:t>
            </a:r>
          </a:p>
        </p:txBody>
      </p:sp>
      <p:pic>
        <p:nvPicPr>
          <p:cNvPr id="3" name="Picture 3" descr="C:\Users\ryspekov_s.ast\Desktop\2017-04-24\Сканировать10001.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417" y="2973892"/>
            <a:ext cx="3992780" cy="3497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2" descr="C:\Users\ryspekov_s.ast\Desktop\2017-04-24\Сканировать1.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4810" y="2924944"/>
            <a:ext cx="4369678" cy="35467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503955" y="3068960"/>
            <a:ext cx="1388381" cy="418388"/>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400" b="1" dirty="0" smtClean="0">
                <a:latin typeface="Times New Roman" pitchFamily="18" charset="0"/>
                <a:cs typeface="Times New Roman" pitchFamily="18" charset="0"/>
              </a:rPr>
              <a:t>Темірді өндеу</a:t>
            </a:r>
            <a:endParaRPr lang="ru-RU" sz="1400" b="1" dirty="0">
              <a:latin typeface="Times New Roman" pitchFamily="18" charset="0"/>
              <a:cs typeface="Times New Roman" pitchFamily="18" charset="0"/>
            </a:endParaRPr>
          </a:p>
        </p:txBody>
      </p:sp>
      <p:sp>
        <p:nvSpPr>
          <p:cNvPr id="6" name="Скругленный прямоугольник 5"/>
          <p:cNvSpPr/>
          <p:nvPr/>
        </p:nvSpPr>
        <p:spPr>
          <a:xfrm>
            <a:off x="4594810" y="2973892"/>
            <a:ext cx="4369678" cy="513456"/>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400" b="1" dirty="0" smtClean="0">
                <a:solidFill>
                  <a:srgbClr val="002060"/>
                </a:solidFill>
                <a:latin typeface="Times New Roman" pitchFamily="18" charset="0"/>
                <a:cs typeface="Times New Roman" pitchFamily="18" charset="0"/>
              </a:rPr>
              <a:t>Үрлеу әдісімен шикі темірді қорытатын қазандық</a:t>
            </a:r>
            <a:endParaRPr lang="ru-RU" sz="1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878796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67544" y="404664"/>
            <a:ext cx="8352928" cy="2246769"/>
          </a:xfrm>
          <a:prstGeom prst="rect">
            <a:avLst/>
          </a:prstGeom>
        </p:spPr>
        <p:txBody>
          <a:bodyPr wrap="square">
            <a:spAutoFit/>
          </a:bodyPr>
          <a:lstStyle/>
          <a:p>
            <a:r>
              <a:rPr lang="kk-KZ" sz="2000" b="1" dirty="0" smtClean="0">
                <a:solidFill>
                  <a:srgbClr val="0070C0"/>
                </a:solidFill>
                <a:latin typeface="Times New Roman" pitchFamily="18" charset="0"/>
                <a:cs typeface="Times New Roman" pitchFamily="18" charset="0"/>
              </a:rPr>
              <a:t>     </a:t>
            </a:r>
            <a:r>
              <a:rPr lang="kk-KZ" sz="2000" b="1" dirty="0" smtClean="0">
                <a:solidFill>
                  <a:srgbClr val="002060"/>
                </a:solidFill>
                <a:latin typeface="Times New Roman" pitchFamily="18" charset="0"/>
                <a:cs typeface="Times New Roman" pitchFamily="18" charset="0"/>
              </a:rPr>
              <a:t>Темірді </a:t>
            </a:r>
            <a:r>
              <a:rPr lang="kk-KZ" sz="2000" b="1" dirty="0">
                <a:solidFill>
                  <a:srgbClr val="002060"/>
                </a:solidFill>
                <a:latin typeface="Times New Roman" pitchFamily="18" charset="0"/>
                <a:cs typeface="Times New Roman" pitchFamily="18" charset="0"/>
              </a:rPr>
              <a:t>пайдалану қорғаныс пен шабуыл қаруларын дамытты.  Бұл Қазақстан жерін мекендеген тайпаларға өз жерін сыртқы жаудан қорғауға мүмкіндік берді. Олар  кейде көрші мемлекеттерге шабуыл жасап, жерін кеңейтіп отырды</a:t>
            </a:r>
            <a:r>
              <a:rPr lang="kk-KZ" sz="2000" b="1" dirty="0" smtClean="0">
                <a:solidFill>
                  <a:srgbClr val="002060"/>
                </a:solidFill>
                <a:latin typeface="Times New Roman" pitchFamily="18" charset="0"/>
                <a:cs typeface="Times New Roman" pitchFamily="18" charset="0"/>
              </a:rPr>
              <a:t>. </a:t>
            </a:r>
            <a:r>
              <a:rPr lang="kk-KZ" sz="2000" b="1" dirty="0">
                <a:solidFill>
                  <a:srgbClr val="002060"/>
                </a:solidFill>
                <a:latin typeface="Times New Roman" pitchFamily="18" charset="0"/>
                <a:cs typeface="Times New Roman" pitchFamily="18" charset="0"/>
              </a:rPr>
              <a:t>О</a:t>
            </a:r>
            <a:r>
              <a:rPr lang="kk-KZ" sz="2000" b="1" dirty="0" smtClean="0">
                <a:solidFill>
                  <a:srgbClr val="002060"/>
                </a:solidFill>
                <a:latin typeface="Times New Roman" pitchFamily="18" charset="0"/>
                <a:cs typeface="Times New Roman" pitchFamily="18" charset="0"/>
              </a:rPr>
              <a:t>сы </a:t>
            </a:r>
            <a:r>
              <a:rPr lang="kk-KZ" sz="2000" b="1" dirty="0">
                <a:solidFill>
                  <a:srgbClr val="002060"/>
                </a:solidFill>
                <a:latin typeface="Times New Roman" pitchFamily="18" charset="0"/>
                <a:cs typeface="Times New Roman" pitchFamily="18" charset="0"/>
              </a:rPr>
              <a:t>кезең дөңгелекті көлікті кең қолданылуымен де сипатталады</a:t>
            </a:r>
            <a:r>
              <a:rPr lang="kk-KZ" sz="2000" b="1" dirty="0" smtClean="0">
                <a:solidFill>
                  <a:srgbClr val="002060"/>
                </a:solidFill>
                <a:latin typeface="Times New Roman" pitchFamily="18" charset="0"/>
                <a:cs typeface="Times New Roman" pitchFamily="18" charset="0"/>
              </a:rPr>
              <a:t>.</a:t>
            </a:r>
            <a:r>
              <a:rPr lang="kk-KZ" sz="2000" b="1" dirty="0">
                <a:solidFill>
                  <a:srgbClr val="002060"/>
                </a:solidFill>
                <a:latin typeface="Times New Roman" panose="02020603050405020304" pitchFamily="18" charset="0"/>
                <a:cs typeface="Times New Roman" panose="02020603050405020304" pitchFamily="18" charset="0"/>
              </a:rPr>
              <a:t> </a:t>
            </a:r>
            <a:endParaRPr lang="kk-KZ" sz="2000" b="1" dirty="0" smtClean="0">
              <a:solidFill>
                <a:srgbClr val="002060"/>
              </a:solidFill>
              <a:latin typeface="Times New Roman" panose="02020603050405020304" pitchFamily="18" charset="0"/>
              <a:cs typeface="Times New Roman" panose="02020603050405020304" pitchFamily="18" charset="0"/>
            </a:endParaRPr>
          </a:p>
          <a:p>
            <a:r>
              <a:rPr lang="kk-KZ" sz="2000" b="1" dirty="0" smtClean="0">
                <a:solidFill>
                  <a:srgbClr val="002060"/>
                </a:solidFill>
                <a:latin typeface="Times New Roman" panose="02020603050405020304" pitchFamily="18" charset="0"/>
                <a:cs typeface="Times New Roman" panose="02020603050405020304" pitchFamily="18" charset="0"/>
              </a:rPr>
              <a:t>     Темір </a:t>
            </a:r>
            <a:r>
              <a:rPr lang="kk-KZ" sz="2000" b="1" dirty="0">
                <a:solidFill>
                  <a:srgbClr val="002060"/>
                </a:solidFill>
                <a:latin typeface="Times New Roman" panose="02020603050405020304" pitchFamily="18" charset="0"/>
                <a:cs typeface="Times New Roman" panose="02020603050405020304" pitchFamily="18" charset="0"/>
              </a:rPr>
              <a:t>дәуіріндегі тайпалық одақтар: сақтар, үйсін, қаңлы, ғұн, сарматтар</a:t>
            </a:r>
            <a:r>
              <a:rPr lang="kk-KZ" sz="2000" b="1" dirty="0" smtClean="0">
                <a:solidFill>
                  <a:srgbClr val="002060"/>
                </a:solidFill>
                <a:latin typeface="Times New Roman" panose="02020603050405020304" pitchFamily="18" charset="0"/>
                <a:cs typeface="Times New Roman" panose="02020603050405020304" pitchFamily="18" charset="0"/>
              </a:rPr>
              <a:t>.</a:t>
            </a:r>
            <a:endParaRPr lang="kk-KZ" sz="2000" dirty="0">
              <a:solidFill>
                <a:srgbClr val="002060"/>
              </a:solidFill>
              <a:latin typeface="Times New Roman" pitchFamily="18" charset="0"/>
              <a:cs typeface="Times New Roman" pitchFamily="18" charset="0"/>
            </a:endParaRPr>
          </a:p>
        </p:txBody>
      </p:sp>
      <p:pic>
        <p:nvPicPr>
          <p:cNvPr id="6148" name="Picture 4" descr="http://el.kz/media/images/tiny_images/aa9e49332134596d961628135b9595b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2924944"/>
            <a:ext cx="4248472" cy="3672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0" name="Picture 6" descr="http://el.kz/media/images/tiny_images/c5ba2a761cd9637551d2e2474ddb25b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345" y="2924944"/>
            <a:ext cx="4248472" cy="3672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7949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260648"/>
            <a:ext cx="8856984" cy="3240360"/>
          </a:xfrm>
        </p:spPr>
        <p:txBody>
          <a:bodyPr>
            <a:noAutofit/>
          </a:bodyPr>
          <a:lstStyle/>
          <a:p>
            <a:pPr marL="0" indent="0">
              <a:buNone/>
            </a:pPr>
            <a:r>
              <a:rPr lang="kk-KZ" sz="1600" dirty="0" smtClean="0">
                <a:solidFill>
                  <a:srgbClr val="0070C0"/>
                </a:solidFill>
                <a:latin typeface="Times New Roman" pitchFamily="18" charset="0"/>
                <a:cs typeface="Times New Roman" pitchFamily="18" charset="0"/>
              </a:rPr>
              <a:t>     </a:t>
            </a:r>
            <a:r>
              <a:rPr lang="kk-KZ" sz="1500" b="1" dirty="0" smtClean="0">
                <a:solidFill>
                  <a:srgbClr val="002060"/>
                </a:solidFill>
                <a:latin typeface="Times New Roman" pitchFamily="18" charset="0"/>
                <a:cs typeface="Times New Roman" pitchFamily="18" charset="0"/>
              </a:rPr>
              <a:t>Темір </a:t>
            </a:r>
            <a:r>
              <a:rPr lang="kk-KZ" sz="1500" b="1" dirty="0">
                <a:solidFill>
                  <a:srgbClr val="002060"/>
                </a:solidFill>
                <a:latin typeface="Times New Roman" pitchFamily="18" charset="0"/>
                <a:cs typeface="Times New Roman" pitchFamily="18" charset="0"/>
              </a:rPr>
              <a:t>– тіршіліктің маңызды элементі. Адам мен жануарлардың ағзасының құрамында  темір болғандықтан, қан түсі қызыл болады. Ол ағзада оттекті </a:t>
            </a:r>
            <a:r>
              <a:rPr lang="kk-KZ" sz="1500" b="1" dirty="0" smtClean="0">
                <a:solidFill>
                  <a:srgbClr val="002060"/>
                </a:solidFill>
                <a:latin typeface="Times New Roman" pitchFamily="18" charset="0"/>
                <a:cs typeface="Times New Roman" pitchFamily="18" charset="0"/>
              </a:rPr>
              <a:t>тасымалдайды.</a:t>
            </a:r>
            <a:endParaRPr lang="ru-RU" sz="1500" b="1" dirty="0" smtClean="0">
              <a:solidFill>
                <a:srgbClr val="002060"/>
              </a:solidFill>
              <a:latin typeface="Times New Roman" pitchFamily="18" charset="0"/>
              <a:cs typeface="Times New Roman" pitchFamily="18" charset="0"/>
            </a:endParaRPr>
          </a:p>
          <a:p>
            <a:pPr marL="0" indent="0">
              <a:buNone/>
            </a:pPr>
            <a:r>
              <a:rPr lang="kk-KZ" sz="1500" b="1" dirty="0" smtClean="0">
                <a:solidFill>
                  <a:srgbClr val="002060"/>
                </a:solidFill>
                <a:latin typeface="Times New Roman" pitchFamily="18" charset="0"/>
                <a:cs typeface="Times New Roman" pitchFamily="18" charset="0"/>
              </a:rPr>
              <a:t>     Б.з.б</a:t>
            </a:r>
            <a:r>
              <a:rPr lang="kk-KZ" sz="1500" b="1" dirty="0">
                <a:solidFill>
                  <a:srgbClr val="002060"/>
                </a:solidFill>
                <a:latin typeface="Times New Roman" pitchFamily="18" charset="0"/>
                <a:cs typeface="Times New Roman" pitchFamily="18" charset="0"/>
              </a:rPr>
              <a:t>. ІІІ мыңжылдықта Месопотамияда метеориттік темірді білген. Оны «аспаннан түскен от»  деп атаған. Оның құймасынан қару – жарақ, әшекей бұйымдар жасаған. </a:t>
            </a:r>
            <a:endParaRPr lang="ru-RU" sz="1500" b="1" dirty="0">
              <a:solidFill>
                <a:srgbClr val="002060"/>
              </a:solidFill>
              <a:latin typeface="Times New Roman" pitchFamily="18" charset="0"/>
              <a:cs typeface="Times New Roman" pitchFamily="18" charset="0"/>
            </a:endParaRPr>
          </a:p>
          <a:p>
            <a:pPr marL="0" indent="0">
              <a:buNone/>
            </a:pPr>
            <a:r>
              <a:rPr lang="kk-KZ" sz="1500" b="1" dirty="0" smtClean="0">
                <a:solidFill>
                  <a:srgbClr val="002060"/>
                </a:solidFill>
                <a:latin typeface="Times New Roman" pitchFamily="18" charset="0"/>
                <a:cs typeface="Times New Roman" pitchFamily="18" charset="0"/>
              </a:rPr>
              <a:t>     Темір </a:t>
            </a:r>
            <a:r>
              <a:rPr lang="kk-KZ" sz="1500" b="1" dirty="0">
                <a:solidFill>
                  <a:srgbClr val="002060"/>
                </a:solidFill>
                <a:latin typeface="Times New Roman" pitchFamily="18" charset="0"/>
                <a:cs typeface="Times New Roman" pitchFamily="18" charset="0"/>
              </a:rPr>
              <a:t>құралдарды пайдалану нәтижесінде жер өңдеу тәсілдері жетілдіріле түсті. Егістік алқаптары мен суару жүйесі кеңейтілді. Ағаш пен тасты өңдеудің жетілуі негізінде қала құрылысы дамыды. Бұл уақытта ат әбзелдері, қару – жарақтар мен әшекей бұйымдар жасау дамыды. </a:t>
            </a:r>
            <a:endParaRPr lang="kk-KZ" sz="1500" b="1" dirty="0" smtClean="0">
              <a:solidFill>
                <a:srgbClr val="002060"/>
              </a:solidFill>
              <a:latin typeface="Times New Roman" pitchFamily="18" charset="0"/>
              <a:cs typeface="Times New Roman" pitchFamily="18" charset="0"/>
            </a:endParaRPr>
          </a:p>
          <a:p>
            <a:pPr marL="0" indent="0">
              <a:buNone/>
            </a:pPr>
            <a:r>
              <a:rPr lang="kk-KZ" sz="1500" b="1" dirty="0" smtClean="0">
                <a:solidFill>
                  <a:srgbClr val="002060"/>
                </a:solidFill>
                <a:latin typeface="Times New Roman" pitchFamily="18" charset="0"/>
                <a:cs typeface="Times New Roman" pitchFamily="18" charset="0"/>
              </a:rPr>
              <a:t>    Темір </a:t>
            </a:r>
            <a:r>
              <a:rPr lang="kk-KZ" sz="1500" b="1" dirty="0">
                <a:solidFill>
                  <a:srgbClr val="002060"/>
                </a:solidFill>
                <a:latin typeface="Times New Roman" pitchFamily="18" charset="0"/>
                <a:cs typeface="Times New Roman" pitchFamily="18" charset="0"/>
              </a:rPr>
              <a:t>дәуірінде түсті металл қорыту, кең өңдіру  ісі жақсы дамыды. Шеберлер металл құюдың техникалық әдіс – тәсілдері арқылы бұйымдарға түрлі пішіндер бере алды. Адамдар алтынды илеу мен дәнекерлеу әдісін меңгеріп, қолаға құйылған алтын әшекейлер пайда болды. </a:t>
            </a:r>
            <a:endParaRPr lang="kk-KZ" sz="1500" b="1" dirty="0" smtClean="0">
              <a:solidFill>
                <a:srgbClr val="002060"/>
              </a:solidFill>
              <a:latin typeface="Times New Roman" pitchFamily="18" charset="0"/>
              <a:cs typeface="Times New Roman" pitchFamily="18" charset="0"/>
            </a:endParaRPr>
          </a:p>
          <a:p>
            <a:pPr marL="0" indent="0">
              <a:buNone/>
            </a:pPr>
            <a:r>
              <a:rPr lang="kk-KZ" sz="1500" b="1" dirty="0" smtClean="0">
                <a:solidFill>
                  <a:srgbClr val="002060"/>
                </a:solidFill>
                <a:latin typeface="Times New Roman" pitchFamily="18" charset="0"/>
                <a:cs typeface="Times New Roman" pitchFamily="18" charset="0"/>
              </a:rPr>
              <a:t>   Әшекей </a:t>
            </a:r>
            <a:r>
              <a:rPr lang="kk-KZ" sz="1500" b="1" dirty="0">
                <a:solidFill>
                  <a:srgbClr val="002060"/>
                </a:solidFill>
                <a:latin typeface="Times New Roman" pitchFamily="18" charset="0"/>
                <a:cs typeface="Times New Roman" pitchFamily="18" charset="0"/>
              </a:rPr>
              <a:t>бұйымдарға асыл тастарды орнатып,  жіңішке сымды ширата </a:t>
            </a:r>
            <a:r>
              <a:rPr lang="kk-KZ" sz="1500" b="1" dirty="0" smtClean="0">
                <a:solidFill>
                  <a:srgbClr val="002060"/>
                </a:solidFill>
                <a:latin typeface="Times New Roman" pitchFamily="18" charset="0"/>
                <a:cs typeface="Times New Roman" pitchFamily="18" charset="0"/>
              </a:rPr>
              <a:t>өрнектеу үлгілері  </a:t>
            </a:r>
            <a:r>
              <a:rPr lang="kk-KZ" sz="1500" b="1" dirty="0">
                <a:solidFill>
                  <a:srgbClr val="002060"/>
                </a:solidFill>
                <a:latin typeface="Times New Roman" pitchFamily="18" charset="0"/>
                <a:cs typeface="Times New Roman" pitchFamily="18" charset="0"/>
              </a:rPr>
              <a:t>дамыды. Бұл – полихромдық стиль деп аталды</a:t>
            </a:r>
            <a:r>
              <a:rPr lang="kk-KZ" sz="1600" dirty="0">
                <a:solidFill>
                  <a:srgbClr val="002060"/>
                </a:solidFill>
                <a:latin typeface="Times New Roman" pitchFamily="18" charset="0"/>
                <a:cs typeface="Times New Roman" pitchFamily="18" charset="0"/>
              </a:rPr>
              <a:t>.  </a:t>
            </a:r>
            <a:endParaRPr lang="ru-RU" sz="1600" dirty="0">
              <a:solidFill>
                <a:srgbClr val="002060"/>
              </a:solidFill>
              <a:latin typeface="Times New Roman" pitchFamily="18" charset="0"/>
              <a:cs typeface="Times New Roman" pitchFamily="18" charset="0"/>
            </a:endParaRPr>
          </a:p>
        </p:txBody>
      </p:sp>
      <p:pic>
        <p:nvPicPr>
          <p:cNvPr id="4" name="Picture 2" descr="http://images.almatyregion-tour.kz/object/339/image/54982c48f333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0652" y="3712857"/>
            <a:ext cx="4032448" cy="28201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4" descr="C:\Users\ryspekov_s.ast\Desktop\2017-04-24\Сканировать10006.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1" y="3706960"/>
            <a:ext cx="3888431" cy="27363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Скругленный прямоугольник 6"/>
          <p:cNvSpPr/>
          <p:nvPr/>
        </p:nvSpPr>
        <p:spPr>
          <a:xfrm>
            <a:off x="5076056" y="3712857"/>
            <a:ext cx="1800200" cy="418388"/>
          </a:xfrm>
          <a:prstGeom prst="round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kk-KZ" sz="2000" b="1" i="1" dirty="0" smtClean="0">
                <a:solidFill>
                  <a:srgbClr val="002060"/>
                </a:solidFill>
                <a:latin typeface="Times New Roman" pitchFamily="18" charset="0"/>
                <a:cs typeface="Times New Roman" pitchFamily="18" charset="0"/>
              </a:rPr>
              <a:t>Алтын жүзік</a:t>
            </a:r>
            <a:endParaRPr lang="ru-RU" sz="2000" b="1" i="1" dirty="0">
              <a:solidFill>
                <a:srgbClr val="002060"/>
              </a:solidFill>
              <a:latin typeface="Times New Roman" pitchFamily="18" charset="0"/>
              <a:cs typeface="Times New Roman" pitchFamily="18" charset="0"/>
            </a:endParaRPr>
          </a:p>
        </p:txBody>
      </p:sp>
      <p:sp>
        <p:nvSpPr>
          <p:cNvPr id="10" name="Скругленный прямоугольник 9"/>
          <p:cNvSpPr/>
          <p:nvPr/>
        </p:nvSpPr>
        <p:spPr>
          <a:xfrm>
            <a:off x="3203848" y="5949280"/>
            <a:ext cx="1241260" cy="418388"/>
          </a:xfrm>
          <a:prstGeom prst="round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kk-KZ" sz="2000" b="1" i="1" dirty="0" smtClean="0">
                <a:solidFill>
                  <a:schemeClr val="bg1"/>
                </a:solidFill>
                <a:latin typeface="Times New Roman" pitchFamily="18" charset="0"/>
                <a:cs typeface="Times New Roman" pitchFamily="18" charset="0"/>
              </a:rPr>
              <a:t>Белбеу</a:t>
            </a:r>
            <a:endParaRPr lang="ru-RU" sz="2000" b="1" i="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1"/>
          <p:cNvSpPr>
            <a:spLocks noGrp="1"/>
          </p:cNvSpPr>
          <p:nvPr>
            <p:ph idx="1"/>
          </p:nvPr>
        </p:nvSpPr>
        <p:spPr>
          <a:xfrm>
            <a:off x="107504" y="332656"/>
            <a:ext cx="8856984" cy="6264696"/>
          </a:xfrm>
        </p:spPr>
        <p:txBody>
          <a:bodyPr>
            <a:noAutofit/>
          </a:bodyPr>
          <a:lstStyle/>
          <a:p>
            <a:pPr marL="0" indent="0">
              <a:buNone/>
            </a:pPr>
            <a:r>
              <a:rPr lang="kk-KZ" sz="2400" dirty="0" smtClean="0">
                <a:solidFill>
                  <a:srgbClr val="7030A0"/>
                </a:solidFill>
                <a:latin typeface="Times New Roman" pitchFamily="18" charset="0"/>
                <a:cs typeface="Times New Roman" pitchFamily="18" charset="0"/>
              </a:rPr>
              <a:t>                                                      </a:t>
            </a:r>
          </a:p>
          <a:p>
            <a:pPr marL="0" indent="0">
              <a:buNone/>
            </a:pPr>
            <a:endParaRPr lang="kk-KZ" sz="2400" dirty="0" smtClean="0">
              <a:solidFill>
                <a:srgbClr val="7030A0"/>
              </a:solidFill>
              <a:latin typeface="Times New Roman" pitchFamily="18" charset="0"/>
              <a:cs typeface="Times New Roman" pitchFamily="18" charset="0"/>
            </a:endParaRPr>
          </a:p>
          <a:p>
            <a:pPr marL="0" indent="0">
              <a:buNone/>
            </a:pPr>
            <a:endParaRPr lang="kk-KZ" sz="2400" dirty="0" smtClean="0">
              <a:solidFill>
                <a:srgbClr val="7030A0"/>
              </a:solidFill>
              <a:latin typeface="Times New Roman" pitchFamily="18" charset="0"/>
              <a:cs typeface="Times New Roman" pitchFamily="18" charset="0"/>
            </a:endParaRPr>
          </a:p>
          <a:p>
            <a:pPr marL="0" indent="0">
              <a:buNone/>
            </a:pPr>
            <a:endParaRPr lang="kk-KZ" sz="2400" dirty="0" smtClean="0">
              <a:solidFill>
                <a:srgbClr val="7030A0"/>
              </a:solidFill>
              <a:latin typeface="Times New Roman" pitchFamily="18" charset="0"/>
              <a:cs typeface="Times New Roman" pitchFamily="18" charset="0"/>
            </a:endParaRPr>
          </a:p>
          <a:p>
            <a:pPr marL="0" indent="0">
              <a:buNone/>
            </a:pPr>
            <a:endParaRPr lang="kk-KZ" sz="2400" dirty="0" smtClean="0">
              <a:solidFill>
                <a:srgbClr val="7030A0"/>
              </a:solidFill>
              <a:latin typeface="Times New Roman" pitchFamily="18" charset="0"/>
              <a:cs typeface="Times New Roman" pitchFamily="18" charset="0"/>
            </a:endParaRPr>
          </a:p>
          <a:p>
            <a:pPr marL="0" indent="0">
              <a:buNone/>
            </a:pPr>
            <a:endParaRPr lang="kk-KZ" sz="2400" dirty="0" smtClean="0">
              <a:solidFill>
                <a:srgbClr val="7030A0"/>
              </a:solidFill>
              <a:latin typeface="Times New Roman" pitchFamily="18" charset="0"/>
              <a:cs typeface="Times New Roman" pitchFamily="18" charset="0"/>
            </a:endParaRPr>
          </a:p>
          <a:p>
            <a:pPr marL="0" indent="0">
              <a:buNone/>
            </a:pPr>
            <a:r>
              <a:rPr lang="kk-KZ" sz="2200" dirty="0">
                <a:solidFill>
                  <a:srgbClr val="7030A0"/>
                </a:solidFill>
                <a:latin typeface="Times New Roman" pitchFamily="18" charset="0"/>
                <a:cs typeface="Times New Roman" pitchFamily="18" charset="0"/>
              </a:rPr>
              <a:t> </a:t>
            </a:r>
            <a:r>
              <a:rPr lang="kk-KZ" sz="2200" dirty="0" smtClean="0">
                <a:solidFill>
                  <a:srgbClr val="7030A0"/>
                </a:solidFill>
                <a:latin typeface="Times New Roman" pitchFamily="18" charset="0"/>
                <a:cs typeface="Times New Roman" pitchFamily="18" charset="0"/>
              </a:rPr>
              <a:t>    </a:t>
            </a:r>
            <a:r>
              <a:rPr lang="kk-KZ" sz="2100" b="1" dirty="0" smtClean="0">
                <a:solidFill>
                  <a:srgbClr val="002060"/>
                </a:solidFill>
                <a:latin typeface="Times New Roman" pitchFamily="18" charset="0"/>
                <a:cs typeface="Times New Roman" pitchFamily="18" charset="0"/>
              </a:rPr>
              <a:t>Сарыбай темір кең орнын 1948 жылы ұшқыш М.Сургутанов ашты. Ұшқыш кең орнының үстінен ұшқанда, темір аномалиясының  әсерінен түсбағар тілінің кенент ауытқығаны ұшқыштың көңілін аударды. Көп ұзамай өте сирек кездесетін темір кені ашылды. Мұндағы кен жоғары сапалы және оның құрамындағы темірдің мөлшері 50-60</a:t>
            </a:r>
            <a:r>
              <a:rPr lang="ru-RU" sz="2100" b="1" dirty="0" smtClean="0">
                <a:solidFill>
                  <a:srgbClr val="002060"/>
                </a:solidFill>
                <a:latin typeface="Times New Roman" pitchFamily="18" charset="0"/>
                <a:cs typeface="Times New Roman" pitchFamily="18" charset="0"/>
              </a:rPr>
              <a:t>%-</a:t>
            </a:r>
            <a:r>
              <a:rPr lang="ru-RU" sz="2100" b="1" dirty="0" err="1" smtClean="0">
                <a:solidFill>
                  <a:srgbClr val="002060"/>
                </a:solidFill>
                <a:latin typeface="Times New Roman" pitchFamily="18" charset="0"/>
                <a:cs typeface="Times New Roman" pitchFamily="18" charset="0"/>
              </a:rPr>
              <a:t>ды</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құрайды</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Шөгінді</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жыныстардан</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пайда</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болған</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рудалар</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Қостанай</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облысындағы</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Әйет</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және</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Лисаков</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кен</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орындарында</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кездеседі</a:t>
            </a:r>
            <a:r>
              <a:rPr lang="ru-RU" sz="2100" b="1" dirty="0" smtClean="0">
                <a:solidFill>
                  <a:srgbClr val="002060"/>
                </a:solidFill>
                <a:latin typeface="Times New Roman" pitchFamily="18" charset="0"/>
                <a:cs typeface="Times New Roman" pitchFamily="18" charset="0"/>
              </a:rPr>
              <a:t>. Руда 30 метр </a:t>
            </a:r>
            <a:r>
              <a:rPr lang="ru-RU" sz="2100" b="1" dirty="0" err="1" smtClean="0">
                <a:solidFill>
                  <a:srgbClr val="002060"/>
                </a:solidFill>
                <a:latin typeface="Times New Roman" pitchFamily="18" charset="0"/>
                <a:cs typeface="Times New Roman" pitchFamily="18" charset="0"/>
              </a:rPr>
              <a:t>тереңдіктен</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ашық</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әдіспен</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өндіріледі</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Кеннің</a:t>
            </a:r>
            <a:r>
              <a:rPr lang="ru-RU" sz="2100" b="1" dirty="0" smtClean="0">
                <a:solidFill>
                  <a:srgbClr val="002060"/>
                </a:solidFill>
                <a:latin typeface="Times New Roman" pitchFamily="18" charset="0"/>
                <a:cs typeface="Times New Roman" pitchFamily="18" charset="0"/>
              </a:rPr>
              <a:t> </a:t>
            </a:r>
            <a:r>
              <a:rPr lang="ru-RU" sz="2100" b="1" dirty="0" err="1" smtClean="0">
                <a:solidFill>
                  <a:srgbClr val="002060"/>
                </a:solidFill>
                <a:latin typeface="Times New Roman" pitchFamily="18" charset="0"/>
                <a:cs typeface="Times New Roman" pitchFamily="18" charset="0"/>
              </a:rPr>
              <a:t>құрамында</a:t>
            </a:r>
            <a:r>
              <a:rPr lang="ru-RU" sz="2100" b="1" dirty="0" smtClean="0">
                <a:solidFill>
                  <a:srgbClr val="002060"/>
                </a:solidFill>
                <a:latin typeface="Times New Roman" pitchFamily="18" charset="0"/>
                <a:cs typeface="Times New Roman" pitchFamily="18" charset="0"/>
              </a:rPr>
              <a:t> таза </a:t>
            </a:r>
            <a:r>
              <a:rPr lang="ru-RU" sz="2100" b="1" dirty="0" err="1" smtClean="0">
                <a:solidFill>
                  <a:srgbClr val="002060"/>
                </a:solidFill>
                <a:latin typeface="Times New Roman" pitchFamily="18" charset="0"/>
                <a:cs typeface="Times New Roman" pitchFamily="18" charset="0"/>
              </a:rPr>
              <a:t>темір</a:t>
            </a:r>
            <a:r>
              <a:rPr lang="ru-RU" sz="2100" b="1" dirty="0" smtClean="0">
                <a:solidFill>
                  <a:srgbClr val="002060"/>
                </a:solidFill>
                <a:latin typeface="Times New Roman" pitchFamily="18" charset="0"/>
                <a:cs typeface="Times New Roman" pitchFamily="18" charset="0"/>
              </a:rPr>
              <a:t> 37-52%</a:t>
            </a:r>
            <a:r>
              <a:rPr lang="kk-KZ" sz="2100" b="1" dirty="0" smtClean="0">
                <a:solidFill>
                  <a:srgbClr val="002060"/>
                </a:solidFill>
                <a:latin typeface="Times New Roman" pitchFamily="18" charset="0"/>
                <a:cs typeface="Times New Roman" pitchFamily="18" charset="0"/>
              </a:rPr>
              <a:t>. Темір кенінің шағын кен орны Қарағанды (Кентөбе, Қаратас), Солтүстік Қазақстан (Атансор) аймақтарында бар. </a:t>
            </a:r>
            <a:endParaRPr lang="ru-RU" sz="2100" b="1" dirty="0">
              <a:solidFill>
                <a:srgbClr val="002060"/>
              </a:solidFill>
              <a:latin typeface="Times New Roman" pitchFamily="18" charset="0"/>
              <a:cs typeface="Times New Roman" pitchFamily="18" charset="0"/>
            </a:endParaRPr>
          </a:p>
        </p:txBody>
      </p:sp>
      <p:pic>
        <p:nvPicPr>
          <p:cNvPr id="4098" name="Picture 2" descr="F:\2016-17\СМК\Новая папка\сабақтар\1 сабақ\slide_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32656"/>
            <a:ext cx="3457575" cy="24482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851920" y="332656"/>
            <a:ext cx="4824536" cy="2448272"/>
          </a:xfrm>
          <a:prstGeom prst="rect">
            <a:avLst/>
          </a:prstGeom>
          <a:noFill/>
          <a:ln>
            <a:noFill/>
          </a:ln>
        </p:spPr>
        <p:style>
          <a:lnRef idx="2">
            <a:schemeClr val="dk1"/>
          </a:lnRef>
          <a:fillRef idx="1001">
            <a:schemeClr val="lt1"/>
          </a:fillRef>
          <a:effectRef idx="0">
            <a:schemeClr val="dk1"/>
          </a:effectRef>
          <a:fontRef idx="minor">
            <a:schemeClr val="dk1"/>
          </a:fontRef>
        </p:style>
        <p:txBody>
          <a:bodyPr rtlCol="0" anchor="ctr"/>
          <a:lstStyle/>
          <a:p>
            <a:r>
              <a:rPr lang="kk-KZ" sz="2200" dirty="0" smtClean="0">
                <a:solidFill>
                  <a:srgbClr val="7030A0"/>
                </a:solidFill>
                <a:latin typeface="Times New Roman" pitchFamily="18" charset="0"/>
                <a:cs typeface="Times New Roman" pitchFamily="18" charset="0"/>
              </a:rPr>
              <a:t>     </a:t>
            </a:r>
            <a:r>
              <a:rPr lang="kk-KZ" sz="2000" b="1" dirty="0" smtClean="0">
                <a:solidFill>
                  <a:srgbClr val="002060"/>
                </a:solidFill>
                <a:latin typeface="Times New Roman" pitchFamily="18" charset="0"/>
                <a:cs typeface="Times New Roman" pitchFamily="18" charset="0"/>
              </a:rPr>
              <a:t>Қазақстан </a:t>
            </a:r>
            <a:r>
              <a:rPr lang="kk-KZ" sz="2000" b="1" dirty="0">
                <a:solidFill>
                  <a:srgbClr val="002060"/>
                </a:solidFill>
                <a:latin typeface="Times New Roman" pitchFamily="18" charset="0"/>
                <a:cs typeface="Times New Roman" pitchFamily="18" charset="0"/>
              </a:rPr>
              <a:t>темір кеңі қоры жөнінен ТМД (Тәуелсіз Мемлекеттер Достастығы) елдерінде Ресей мен Украинадан кейінгі үшінші орынды (17 млрд тонна) алады. Оның 93</a:t>
            </a:r>
            <a:r>
              <a:rPr lang="ru-RU" sz="2000" b="1" dirty="0">
                <a:solidFill>
                  <a:srgbClr val="002060"/>
                </a:solidFill>
                <a:latin typeface="Times New Roman" pitchFamily="18" charset="0"/>
                <a:cs typeface="Times New Roman" pitchFamily="18" charset="0"/>
              </a:rPr>
              <a:t>%</a:t>
            </a:r>
            <a:r>
              <a:rPr lang="kk-KZ" sz="2000" b="1" dirty="0">
                <a:solidFill>
                  <a:srgbClr val="002060"/>
                </a:solidFill>
                <a:latin typeface="Times New Roman" pitchFamily="18" charset="0"/>
                <a:cs typeface="Times New Roman" pitchFamily="18" charset="0"/>
              </a:rPr>
              <a:t>-ы  Қашар, Сарыбай, Соколов, Әйет, Лисаков кең орындарында Солтүстік Қазақстанда шоғырланған. </a:t>
            </a:r>
            <a:endParaRPr lang="ru-RU" sz="2000" b="1" dirty="0">
              <a:solidFill>
                <a:srgbClr val="002060"/>
              </a:solidFill>
            </a:endParaRPr>
          </a:p>
        </p:txBody>
      </p:sp>
    </p:spTree>
    <p:extLst>
      <p:ext uri="{BB962C8B-B14F-4D97-AF65-F5344CB8AC3E}">
        <p14:creationId xmlns:p14="http://schemas.microsoft.com/office/powerpoint/2010/main" val="26757501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683568" y="188640"/>
            <a:ext cx="7560840" cy="954107"/>
          </a:xfrm>
          <a:prstGeom prst="rect">
            <a:avLst/>
          </a:prstGeom>
        </p:spPr>
        <p:txBody>
          <a:bodyPr wrap="square">
            <a:spAutoFit/>
          </a:bodyPr>
          <a:lstStyle/>
          <a:p>
            <a:pPr algn="ctr"/>
            <a:r>
              <a:rPr lang="kk-KZ" sz="2800" b="1" i="1" dirty="0">
                <a:solidFill>
                  <a:srgbClr val="002060"/>
                </a:solidFill>
                <a:latin typeface="Times New Roman" panose="02020603050405020304" pitchFamily="18" charset="0"/>
                <a:ea typeface="MS Minngs"/>
              </a:rPr>
              <a:t>Тапсырма (топтық жұмыс). </a:t>
            </a:r>
            <a:endParaRPr lang="kk-KZ" sz="2800" b="1" i="1" dirty="0" smtClean="0">
              <a:solidFill>
                <a:srgbClr val="002060"/>
              </a:solidFill>
              <a:latin typeface="Times New Roman" panose="02020603050405020304" pitchFamily="18" charset="0"/>
              <a:ea typeface="MS Minngs"/>
            </a:endParaRPr>
          </a:p>
          <a:p>
            <a:pPr algn="ctr"/>
            <a:r>
              <a:rPr lang="kk-KZ" sz="2800" b="1" i="1" dirty="0" smtClean="0">
                <a:solidFill>
                  <a:srgbClr val="002060"/>
                </a:solidFill>
                <a:latin typeface="Times New Roman" panose="02020603050405020304" pitchFamily="18" charset="0"/>
                <a:ea typeface="MS Minngs"/>
              </a:rPr>
              <a:t>Орындауға </a:t>
            </a:r>
            <a:r>
              <a:rPr lang="kk-KZ" sz="2800" b="1" i="1" dirty="0">
                <a:solidFill>
                  <a:srgbClr val="002060"/>
                </a:solidFill>
                <a:latin typeface="Times New Roman" panose="02020603050405020304" pitchFamily="18" charset="0"/>
                <a:ea typeface="MS Minngs"/>
              </a:rPr>
              <a:t>10 мин, қорғауға 5 мин.</a:t>
            </a:r>
            <a:endParaRPr lang="ru-RU" sz="2800" dirty="0">
              <a:solidFill>
                <a:srgbClr val="002060"/>
              </a:solidFill>
            </a:endParaRPr>
          </a:p>
        </p:txBody>
      </p:sp>
      <p:sp>
        <p:nvSpPr>
          <p:cNvPr id="3" name="Прямоугольник 2"/>
          <p:cNvSpPr/>
          <p:nvPr/>
        </p:nvSpPr>
        <p:spPr>
          <a:xfrm>
            <a:off x="539552" y="1268760"/>
            <a:ext cx="8352928" cy="3785652"/>
          </a:xfrm>
          <a:prstGeom prst="rect">
            <a:avLst/>
          </a:prstGeom>
        </p:spPr>
        <p:txBody>
          <a:bodyPr wrap="square">
            <a:spAutoFit/>
          </a:bodyPr>
          <a:lstStyle/>
          <a:p>
            <a:pPr algn="just">
              <a:tabLst>
                <a:tab pos="270510" algn="l"/>
              </a:tabLst>
            </a:pPr>
            <a:r>
              <a:rPr lang="kk-KZ" sz="2400" b="1" i="1" dirty="0">
                <a:solidFill>
                  <a:srgbClr val="002060"/>
                </a:solidFill>
                <a:latin typeface="Times New Roman" panose="02020603050405020304" pitchFamily="18" charset="0"/>
                <a:ea typeface="MS Minngs"/>
                <a:cs typeface="Times New Roman" panose="02020603050405020304" pitchFamily="18" charset="0"/>
              </a:rPr>
              <a:t>1 топ Сәулетшілер </a:t>
            </a:r>
            <a:r>
              <a:rPr lang="kk-KZ" sz="2400" dirty="0">
                <a:solidFill>
                  <a:srgbClr val="002060"/>
                </a:solidFill>
                <a:latin typeface="Times New Roman" panose="02020603050405020304" pitchFamily="18" charset="0"/>
                <a:ea typeface="MS Minngs"/>
                <a:cs typeface="Times New Roman" panose="02020603050405020304" pitchFamily="18" charset="0"/>
              </a:rPr>
              <a:t>– темірді балқытқан пеш – көрікпеннің суретін не макетін </a:t>
            </a:r>
            <a:r>
              <a:rPr lang="kk-KZ" sz="2400" dirty="0" smtClean="0">
                <a:solidFill>
                  <a:srgbClr val="002060"/>
                </a:solidFill>
                <a:latin typeface="Times New Roman" panose="02020603050405020304" pitchFamily="18" charset="0"/>
                <a:ea typeface="MS Minngs"/>
                <a:cs typeface="Times New Roman" panose="02020603050405020304" pitchFamily="18" charset="0"/>
              </a:rPr>
              <a:t>салады, темір өндіру әдісін түсіндіреді. </a:t>
            </a:r>
            <a:endParaRPr lang="ru-RU" sz="2400" dirty="0">
              <a:solidFill>
                <a:srgbClr val="002060"/>
              </a:solidFill>
              <a:latin typeface="Times New Roman" panose="02020603050405020304" pitchFamily="18" charset="0"/>
              <a:cs typeface="Times New Roman" panose="02020603050405020304" pitchFamily="18" charset="0"/>
            </a:endParaRPr>
          </a:p>
          <a:p>
            <a:pPr algn="just">
              <a:tabLst>
                <a:tab pos="270510" algn="l"/>
              </a:tabLst>
            </a:pPr>
            <a:endParaRPr lang="kk-KZ" sz="2400" b="1" i="1" dirty="0" smtClean="0">
              <a:solidFill>
                <a:srgbClr val="002060"/>
              </a:solidFill>
              <a:latin typeface="Times New Roman" panose="02020603050405020304" pitchFamily="18" charset="0"/>
              <a:ea typeface="MS Minngs"/>
              <a:cs typeface="Times New Roman" panose="02020603050405020304" pitchFamily="18" charset="0"/>
            </a:endParaRPr>
          </a:p>
          <a:p>
            <a:pPr algn="just">
              <a:tabLst>
                <a:tab pos="270510" algn="l"/>
              </a:tabLst>
            </a:pPr>
            <a:r>
              <a:rPr lang="kk-KZ" sz="2400" b="1" i="1" dirty="0" smtClean="0">
                <a:solidFill>
                  <a:srgbClr val="002060"/>
                </a:solidFill>
                <a:latin typeface="Times New Roman" panose="02020603050405020304" pitchFamily="18" charset="0"/>
                <a:ea typeface="MS Minngs"/>
                <a:cs typeface="Times New Roman" panose="02020603050405020304" pitchFamily="18" charset="0"/>
              </a:rPr>
              <a:t>2 топ </a:t>
            </a:r>
            <a:r>
              <a:rPr lang="kk-KZ" sz="2400" b="1" i="1" dirty="0">
                <a:solidFill>
                  <a:srgbClr val="002060"/>
                </a:solidFill>
                <a:latin typeface="Times New Roman" panose="02020603050405020304" pitchFamily="18" charset="0"/>
                <a:ea typeface="MS Minngs"/>
                <a:cs typeface="Times New Roman" panose="02020603050405020304" pitchFamily="18" charset="0"/>
              </a:rPr>
              <a:t>Кеңшілер </a:t>
            </a:r>
            <a:r>
              <a:rPr lang="kk-KZ" sz="2400" dirty="0">
                <a:solidFill>
                  <a:srgbClr val="002060"/>
                </a:solidFill>
                <a:latin typeface="Times New Roman" panose="02020603050405020304" pitchFamily="18" charset="0"/>
                <a:ea typeface="MS Minngs"/>
                <a:cs typeface="Times New Roman" panose="02020603050405020304" pitchFamily="18" charset="0"/>
              </a:rPr>
              <a:t>-  темір металына сипаттама береді, басқа металдармен салыстырады (қасиеті, сапасы және т.б</a:t>
            </a:r>
            <a:r>
              <a:rPr lang="kk-KZ" sz="2400" dirty="0" smtClean="0">
                <a:solidFill>
                  <a:srgbClr val="002060"/>
                </a:solidFill>
                <a:latin typeface="Times New Roman" panose="02020603050405020304" pitchFamily="18" charset="0"/>
                <a:ea typeface="MS Minngs"/>
                <a:cs typeface="Times New Roman" panose="02020603050405020304" pitchFamily="18" charset="0"/>
              </a:rPr>
              <a:t>.), қазіргі кездегі Қазақстан кен орындарын атап, картадан көрсетеді.</a:t>
            </a:r>
            <a:endParaRPr lang="ru-RU" sz="2400" dirty="0">
              <a:solidFill>
                <a:srgbClr val="002060"/>
              </a:solidFill>
              <a:latin typeface="Times New Roman" panose="02020603050405020304" pitchFamily="18" charset="0"/>
              <a:cs typeface="Times New Roman" panose="02020603050405020304" pitchFamily="18" charset="0"/>
            </a:endParaRPr>
          </a:p>
          <a:p>
            <a:pPr algn="just">
              <a:tabLst>
                <a:tab pos="270510" algn="l"/>
              </a:tabLst>
            </a:pPr>
            <a:endParaRPr lang="kk-KZ" sz="2400" b="1" i="1" dirty="0" smtClean="0">
              <a:solidFill>
                <a:srgbClr val="002060"/>
              </a:solidFill>
              <a:latin typeface="Times New Roman" panose="02020603050405020304" pitchFamily="18" charset="0"/>
              <a:ea typeface="MS Minngs"/>
              <a:cs typeface="Times New Roman" panose="02020603050405020304" pitchFamily="18" charset="0"/>
            </a:endParaRPr>
          </a:p>
          <a:p>
            <a:pPr algn="just">
              <a:tabLst>
                <a:tab pos="270510" algn="l"/>
              </a:tabLst>
            </a:pPr>
            <a:r>
              <a:rPr lang="kk-KZ" sz="2400" b="1" i="1" dirty="0" smtClean="0">
                <a:solidFill>
                  <a:srgbClr val="002060"/>
                </a:solidFill>
                <a:latin typeface="Times New Roman" panose="02020603050405020304" pitchFamily="18" charset="0"/>
                <a:ea typeface="MS Minngs"/>
                <a:cs typeface="Times New Roman" panose="02020603050405020304" pitchFamily="18" charset="0"/>
              </a:rPr>
              <a:t>3 топ </a:t>
            </a:r>
            <a:r>
              <a:rPr lang="kk-KZ" sz="2400" b="1" i="1" dirty="0">
                <a:solidFill>
                  <a:srgbClr val="002060"/>
                </a:solidFill>
                <a:latin typeface="Times New Roman" panose="02020603050405020304" pitchFamily="18" charset="0"/>
                <a:ea typeface="MS Minngs"/>
                <a:cs typeface="Times New Roman" panose="02020603050405020304" pitchFamily="18" charset="0"/>
              </a:rPr>
              <a:t>Археологтар</a:t>
            </a:r>
            <a:r>
              <a:rPr lang="kk-KZ" sz="2400" dirty="0">
                <a:solidFill>
                  <a:srgbClr val="002060"/>
                </a:solidFill>
                <a:latin typeface="Times New Roman" panose="02020603050405020304" pitchFamily="18" charset="0"/>
                <a:ea typeface="MS Minngs"/>
                <a:cs typeface="Times New Roman" panose="02020603050405020304" pitchFamily="18" charset="0"/>
              </a:rPr>
              <a:t> – </a:t>
            </a:r>
            <a:r>
              <a:rPr lang="kk-KZ" sz="2400" dirty="0" smtClean="0">
                <a:solidFill>
                  <a:srgbClr val="002060"/>
                </a:solidFill>
                <a:latin typeface="Times New Roman" panose="02020603050405020304" pitchFamily="18" charset="0"/>
                <a:ea typeface="MS Minngs"/>
                <a:cs typeface="Times New Roman" panose="02020603050405020304" pitchFamily="18" charset="0"/>
              </a:rPr>
              <a:t>темірден жасалған қару – жарақ, әшекей бұйымдарды сипаттайды, жасалу жолын түсіндіреді.</a:t>
            </a:r>
          </a:p>
          <a:p>
            <a:pPr algn="just">
              <a:tabLst>
                <a:tab pos="270510" algn="l"/>
              </a:tabLst>
            </a:pPr>
            <a:endParaRPr lang="ru-RU"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57720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539552" y="332656"/>
            <a:ext cx="8208912" cy="2123658"/>
          </a:xfrm>
          <a:prstGeom prst="rect">
            <a:avLst/>
          </a:prstGeom>
        </p:spPr>
        <p:txBody>
          <a:bodyPr wrap="square">
            <a:spAutoFit/>
          </a:bodyPr>
          <a:lstStyle/>
          <a:p>
            <a:pPr algn="ctr">
              <a:tabLst>
                <a:tab pos="270510" algn="l"/>
              </a:tabLst>
            </a:pPr>
            <a:r>
              <a:rPr lang="kk-KZ" sz="2800" b="1" i="1" dirty="0">
                <a:solidFill>
                  <a:srgbClr val="002060"/>
                </a:solidFill>
                <a:latin typeface="Times New Roman" panose="02020603050405020304" pitchFamily="18" charset="0"/>
                <a:ea typeface="MS Minngs"/>
              </a:rPr>
              <a:t>Тапсырма (топтық жұмыс</a:t>
            </a:r>
            <a:r>
              <a:rPr lang="kk-KZ" sz="2800" b="1" i="1" dirty="0" smtClean="0">
                <a:solidFill>
                  <a:srgbClr val="002060"/>
                </a:solidFill>
                <a:latin typeface="Times New Roman" panose="02020603050405020304" pitchFamily="18" charset="0"/>
                <a:ea typeface="MS Minngs"/>
              </a:rPr>
              <a:t>)</a:t>
            </a:r>
          </a:p>
          <a:p>
            <a:pPr algn="just">
              <a:tabLst>
                <a:tab pos="270510" algn="l"/>
              </a:tabLst>
            </a:pPr>
            <a:endParaRPr lang="kk-KZ" sz="2600" b="1" i="1" dirty="0" smtClean="0">
              <a:solidFill>
                <a:srgbClr val="002060"/>
              </a:solidFill>
              <a:latin typeface="Times New Roman"/>
              <a:ea typeface="MS Minngs"/>
            </a:endParaRPr>
          </a:p>
          <a:p>
            <a:pPr algn="just">
              <a:tabLst>
                <a:tab pos="270510" algn="l"/>
              </a:tabLst>
            </a:pPr>
            <a:r>
              <a:rPr lang="kk-KZ" sz="2600" i="1" dirty="0" smtClean="0">
                <a:solidFill>
                  <a:srgbClr val="002060"/>
                </a:solidFill>
                <a:latin typeface="Times New Roman"/>
                <a:ea typeface="MS Minngs"/>
              </a:rPr>
              <a:t>Әр </a:t>
            </a:r>
            <a:r>
              <a:rPr lang="kk-KZ" sz="2600" i="1" dirty="0">
                <a:solidFill>
                  <a:srgbClr val="002060"/>
                </a:solidFill>
                <a:latin typeface="Times New Roman"/>
                <a:ea typeface="MS Minngs"/>
              </a:rPr>
              <a:t>топқа бір мақал – мәтелден беріледі. Оқушылар осы мақал – мәтелдерді оқып, мағынасын түсіндірулері қажет</a:t>
            </a:r>
            <a:endParaRPr lang="ru-RU" sz="2600" dirty="0">
              <a:solidFill>
                <a:srgbClr val="002060"/>
              </a:solidFill>
              <a:effectLst/>
            </a:endParaRPr>
          </a:p>
        </p:txBody>
      </p:sp>
      <p:sp>
        <p:nvSpPr>
          <p:cNvPr id="5" name="Прямоугольник 4"/>
          <p:cNvSpPr/>
          <p:nvPr/>
        </p:nvSpPr>
        <p:spPr>
          <a:xfrm>
            <a:off x="359532" y="2636912"/>
            <a:ext cx="8568952" cy="2677656"/>
          </a:xfrm>
          <a:prstGeom prst="rect">
            <a:avLst/>
          </a:prstGeom>
        </p:spPr>
        <p:txBody>
          <a:bodyPr wrap="square">
            <a:spAutoFit/>
          </a:bodyPr>
          <a:lstStyle/>
          <a:p>
            <a:r>
              <a:rPr lang="kk-KZ" sz="2800" b="1" i="1" dirty="0">
                <a:solidFill>
                  <a:srgbClr val="002060"/>
                </a:solidFill>
                <a:latin typeface="Times New Roman" pitchFamily="18" charset="0"/>
                <a:cs typeface="Times New Roman" pitchFamily="18" charset="0"/>
              </a:rPr>
              <a:t>1 топ: «Темірді қызған кезде соқ</a:t>
            </a:r>
            <a:r>
              <a:rPr lang="kk-KZ" sz="2800" b="1" i="1" dirty="0" smtClean="0">
                <a:solidFill>
                  <a:srgbClr val="002060"/>
                </a:solidFill>
                <a:latin typeface="Times New Roman" pitchFamily="18" charset="0"/>
                <a:cs typeface="Times New Roman" pitchFamily="18" charset="0"/>
              </a:rPr>
              <a:t>»</a:t>
            </a:r>
          </a:p>
          <a:p>
            <a:endParaRPr lang="ru-RU" sz="2800" b="1" i="1" dirty="0">
              <a:solidFill>
                <a:srgbClr val="002060"/>
              </a:solidFill>
              <a:latin typeface="Times New Roman" pitchFamily="18" charset="0"/>
              <a:cs typeface="Times New Roman" pitchFamily="18" charset="0"/>
            </a:endParaRPr>
          </a:p>
          <a:p>
            <a:r>
              <a:rPr lang="kk-KZ" sz="2800" b="1" i="1" dirty="0">
                <a:solidFill>
                  <a:srgbClr val="002060"/>
                </a:solidFill>
                <a:latin typeface="Times New Roman" pitchFamily="18" charset="0"/>
                <a:cs typeface="Times New Roman" pitchFamily="18" charset="0"/>
              </a:rPr>
              <a:t>2 топ: «Темірсіз адам, тұзсыз тағам болмайды</a:t>
            </a:r>
            <a:r>
              <a:rPr lang="kk-KZ" sz="2800" b="1" i="1" dirty="0" smtClean="0">
                <a:solidFill>
                  <a:srgbClr val="002060"/>
                </a:solidFill>
                <a:latin typeface="Times New Roman" pitchFamily="18" charset="0"/>
                <a:cs typeface="Times New Roman" pitchFamily="18" charset="0"/>
              </a:rPr>
              <a:t>»</a:t>
            </a:r>
          </a:p>
          <a:p>
            <a:endParaRPr lang="ru-RU" sz="2800" b="1" i="1" dirty="0">
              <a:solidFill>
                <a:srgbClr val="002060"/>
              </a:solidFill>
              <a:latin typeface="Times New Roman" pitchFamily="18" charset="0"/>
              <a:cs typeface="Times New Roman" pitchFamily="18" charset="0"/>
            </a:endParaRPr>
          </a:p>
          <a:p>
            <a:r>
              <a:rPr lang="kk-KZ" sz="2800" b="1" i="1" dirty="0">
                <a:solidFill>
                  <a:srgbClr val="002060"/>
                </a:solidFill>
                <a:latin typeface="Times New Roman" pitchFamily="18" charset="0"/>
                <a:cs typeface="Times New Roman" pitchFamily="18" charset="0"/>
              </a:rPr>
              <a:t>3 топ: «Тепсе темір үзердей</a:t>
            </a:r>
            <a:r>
              <a:rPr lang="kk-KZ" sz="2800" b="1" i="1" dirty="0" smtClean="0">
                <a:solidFill>
                  <a:srgbClr val="002060"/>
                </a:solidFill>
                <a:latin typeface="Times New Roman" pitchFamily="18" charset="0"/>
                <a:cs typeface="Times New Roman" pitchFamily="18" charset="0"/>
              </a:rPr>
              <a:t>»</a:t>
            </a:r>
          </a:p>
          <a:p>
            <a:endParaRPr lang="ru-RU" sz="2800" b="1" i="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380295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539552" y="332656"/>
            <a:ext cx="8208912" cy="1815882"/>
          </a:xfrm>
          <a:prstGeom prst="rect">
            <a:avLst/>
          </a:prstGeom>
        </p:spPr>
        <p:txBody>
          <a:bodyPr wrap="square">
            <a:spAutoFit/>
          </a:bodyPr>
          <a:lstStyle/>
          <a:p>
            <a:r>
              <a:rPr lang="kk-KZ" sz="2800" b="1" dirty="0">
                <a:solidFill>
                  <a:srgbClr val="002060"/>
                </a:solidFill>
                <a:latin typeface="Times New Roman" pitchFamily="18" charset="0"/>
                <a:cs typeface="Times New Roman" pitchFamily="18" charset="0"/>
              </a:rPr>
              <a:t>Тапсырма </a:t>
            </a:r>
            <a:r>
              <a:rPr lang="kk-KZ" sz="2800" b="1" dirty="0" smtClean="0">
                <a:solidFill>
                  <a:srgbClr val="002060"/>
                </a:solidFill>
                <a:latin typeface="Times New Roman" pitchFamily="18" charset="0"/>
                <a:cs typeface="Times New Roman" pitchFamily="18" charset="0"/>
              </a:rPr>
              <a:t> </a:t>
            </a:r>
          </a:p>
          <a:p>
            <a:r>
              <a:rPr lang="kk-KZ" sz="2800" i="1" dirty="0" smtClean="0">
                <a:solidFill>
                  <a:srgbClr val="002060"/>
                </a:solidFill>
                <a:latin typeface="Times New Roman" pitchFamily="18" charset="0"/>
                <a:cs typeface="Times New Roman" pitchFamily="18" charset="0"/>
              </a:rPr>
              <a:t>Темірдің </a:t>
            </a:r>
            <a:r>
              <a:rPr lang="kk-KZ" sz="2800" i="1" dirty="0">
                <a:solidFill>
                  <a:srgbClr val="002060"/>
                </a:solidFill>
                <a:latin typeface="Times New Roman" pitchFamily="18" charset="0"/>
                <a:cs typeface="Times New Roman" pitchFamily="18" charset="0"/>
              </a:rPr>
              <a:t>адам өміріне маңыздылығын анықтау үшін, маңыздылығына сәйкес  төменнен жоғарыға дейін өсу </a:t>
            </a:r>
            <a:r>
              <a:rPr lang="kk-KZ" sz="2800" i="1" dirty="0" smtClean="0">
                <a:solidFill>
                  <a:srgbClr val="002060"/>
                </a:solidFill>
                <a:latin typeface="Times New Roman" pitchFamily="18" charset="0"/>
                <a:cs typeface="Times New Roman" pitchFamily="18" charset="0"/>
              </a:rPr>
              <a:t>ретімен </a:t>
            </a:r>
            <a:r>
              <a:rPr lang="kk-KZ" sz="2800" i="1" dirty="0">
                <a:solidFill>
                  <a:srgbClr val="002060"/>
                </a:solidFill>
                <a:latin typeface="Times New Roman" pitchFamily="18" charset="0"/>
                <a:cs typeface="Times New Roman" pitchFamily="18" charset="0"/>
              </a:rPr>
              <a:t>орналастырыңыздар.</a:t>
            </a:r>
            <a:endParaRPr lang="ru-RU" sz="2800" dirty="0">
              <a:solidFill>
                <a:srgbClr val="002060"/>
              </a:solidFill>
              <a:latin typeface="Times New Roman" pitchFamily="18" charset="0"/>
              <a:cs typeface="Times New Roman" pitchFamily="18" charset="0"/>
            </a:endParaRPr>
          </a:p>
        </p:txBody>
      </p:sp>
      <p:graphicFrame>
        <p:nvGraphicFramePr>
          <p:cNvPr id="2" name="Схема 1"/>
          <p:cNvGraphicFramePr/>
          <p:nvPr>
            <p:extLst>
              <p:ext uri="{D42A27DB-BD31-4B8C-83A1-F6EECF244321}">
                <p14:modId xmlns:p14="http://schemas.microsoft.com/office/powerpoint/2010/main" val="3094969240"/>
              </p:ext>
            </p:extLst>
          </p:nvPr>
        </p:nvGraphicFramePr>
        <p:xfrm>
          <a:off x="1596008" y="234888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40368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Заголовок 4"/>
          <p:cNvSpPr txBox="1">
            <a:spLocks/>
          </p:cNvSpPr>
          <p:nvPr/>
        </p:nvSpPr>
        <p:spPr>
          <a:xfrm>
            <a:off x="492022" y="3935811"/>
            <a:ext cx="8039010" cy="500074"/>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kk-KZ" sz="2800" dirty="0" smtClean="0">
                <a:solidFill>
                  <a:srgbClr val="7030A0"/>
                </a:solidFill>
                <a:latin typeface="Times New Roman" panose="02020603050405020304" pitchFamily="18" charset="0"/>
                <a:cs typeface="Times New Roman" panose="02020603050405020304" pitchFamily="18" charset="0"/>
              </a:rPr>
              <a:t>БББ кестесі</a:t>
            </a:r>
            <a:endParaRPr lang="ru-RU" sz="2800" dirty="0">
              <a:solidFill>
                <a:srgbClr val="7030A0"/>
              </a:solidFill>
              <a:latin typeface="Times New Roman" panose="02020603050405020304" pitchFamily="18" charset="0"/>
              <a:cs typeface="Times New Roman" panose="02020603050405020304" pitchFamily="18"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1736026922"/>
              </p:ext>
            </p:extLst>
          </p:nvPr>
        </p:nvGraphicFramePr>
        <p:xfrm>
          <a:off x="467544" y="4581128"/>
          <a:ext cx="8039010" cy="1916771"/>
        </p:xfrm>
        <a:graphic>
          <a:graphicData uri="http://schemas.openxmlformats.org/drawingml/2006/table">
            <a:tbl>
              <a:tblPr firstRow="1" bandRow="1">
                <a:tableStyleId>{8799B23B-EC83-4686-B30A-512413B5E67A}</a:tableStyleId>
              </a:tblPr>
              <a:tblGrid>
                <a:gridCol w="2679670"/>
                <a:gridCol w="2679670"/>
                <a:gridCol w="2679670"/>
              </a:tblGrid>
              <a:tr h="362291">
                <a:tc>
                  <a:txBody>
                    <a:bodyPr/>
                    <a:lstStyle/>
                    <a:p>
                      <a:r>
                        <a:rPr lang="kk-KZ" sz="1600" dirty="0" smtClean="0"/>
                        <a:t>БІЛЕМІН</a:t>
                      </a:r>
                      <a:endParaRPr lang="ru-RU" sz="1600" dirty="0">
                        <a:solidFill>
                          <a:srgbClr val="7030A0"/>
                        </a:solidFill>
                      </a:endParaRPr>
                    </a:p>
                  </a:txBody>
                  <a:tcPr/>
                </a:tc>
                <a:tc>
                  <a:txBody>
                    <a:bodyPr/>
                    <a:lstStyle/>
                    <a:p>
                      <a:r>
                        <a:rPr lang="kk-KZ" sz="1600" dirty="0" smtClean="0"/>
                        <a:t>БІЛГІМ КЕЛЕДІ</a:t>
                      </a:r>
                      <a:endParaRPr lang="ru-RU" sz="1600" dirty="0">
                        <a:solidFill>
                          <a:srgbClr val="7030A0"/>
                        </a:solidFill>
                      </a:endParaRPr>
                    </a:p>
                  </a:txBody>
                  <a:tcPr/>
                </a:tc>
                <a:tc>
                  <a:txBody>
                    <a:bodyPr/>
                    <a:lstStyle/>
                    <a:p>
                      <a:r>
                        <a:rPr lang="kk-KZ" sz="1600" dirty="0" smtClean="0"/>
                        <a:t>БІЛДІМ</a:t>
                      </a:r>
                      <a:endParaRPr lang="ru-RU" sz="1600" dirty="0">
                        <a:solidFill>
                          <a:srgbClr val="7030A0"/>
                        </a:solidFill>
                      </a:endParaRPr>
                    </a:p>
                  </a:txBody>
                  <a:tcPr/>
                </a:tc>
              </a:tr>
              <a:tr h="1509917">
                <a:tc>
                  <a:txBody>
                    <a:bodyPr/>
                    <a:lstStyle/>
                    <a:p>
                      <a:endParaRPr lang="kk-KZ" sz="1600" dirty="0" smtClean="0"/>
                    </a:p>
                    <a:p>
                      <a:endParaRPr lang="kk-KZ" sz="1600" dirty="0" smtClean="0"/>
                    </a:p>
                    <a:p>
                      <a:endParaRPr lang="kk-KZ" sz="1600" dirty="0" smtClean="0"/>
                    </a:p>
                    <a:p>
                      <a:endParaRPr lang="kk-KZ" sz="1600" dirty="0" smtClean="0"/>
                    </a:p>
                    <a:p>
                      <a:endParaRPr lang="kk-KZ" sz="1600" dirty="0" smtClean="0"/>
                    </a:p>
                    <a:p>
                      <a:endParaRPr lang="ru-RU" sz="1600" dirty="0"/>
                    </a:p>
                  </a:txBody>
                  <a:tcPr/>
                </a:tc>
                <a:tc>
                  <a:txBody>
                    <a:bodyPr/>
                    <a:lstStyle/>
                    <a:p>
                      <a:endParaRPr lang="ru-RU" sz="1600" dirty="0"/>
                    </a:p>
                  </a:txBody>
                  <a:tcPr/>
                </a:tc>
                <a:tc>
                  <a:txBody>
                    <a:bodyPr/>
                    <a:lstStyle/>
                    <a:p>
                      <a:endParaRPr lang="ru-RU" sz="1600" dirty="0"/>
                    </a:p>
                  </a:txBody>
                  <a:tcPr/>
                </a:tc>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993399521"/>
              </p:ext>
            </p:extLst>
          </p:nvPr>
        </p:nvGraphicFramePr>
        <p:xfrm>
          <a:off x="492022" y="980728"/>
          <a:ext cx="8039011" cy="2766635"/>
        </p:xfrm>
        <a:graphic>
          <a:graphicData uri="http://schemas.openxmlformats.org/drawingml/2006/table">
            <a:tbl>
              <a:tblPr firstRow="1" firstCol="1" bandRow="1">
                <a:tableStyleId>{9D7B26C5-4107-4FEC-AEDC-1716B250A1EF}</a:tableStyleId>
              </a:tblPr>
              <a:tblGrid>
                <a:gridCol w="396289"/>
                <a:gridCol w="1523449"/>
                <a:gridCol w="1800200"/>
                <a:gridCol w="1656184"/>
                <a:gridCol w="1530634"/>
                <a:gridCol w="1132255"/>
              </a:tblGrid>
              <a:tr h="576065">
                <a:tc>
                  <a:txBody>
                    <a:bodyPr/>
                    <a:lstStyle/>
                    <a:p>
                      <a:pPr algn="l">
                        <a:tabLst>
                          <a:tab pos="270510" algn="l"/>
                        </a:tabLst>
                      </a:pPr>
                      <a:r>
                        <a:rPr lang="kk-KZ" sz="1600" b="1" dirty="0">
                          <a:effectLst/>
                          <a:latin typeface="Times New Roman" pitchFamily="18" charset="0"/>
                          <a:cs typeface="Times New Roman" pitchFamily="18" charset="0"/>
                        </a:rPr>
                        <a:t>№</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Оқушының </a:t>
                      </a:r>
                      <a:endParaRPr lang="kk-KZ" sz="1600" b="1" dirty="0" smtClean="0">
                        <a:effectLst/>
                        <a:latin typeface="Times New Roman" pitchFamily="18" charset="0"/>
                        <a:cs typeface="Times New Roman" pitchFamily="18" charset="0"/>
                      </a:endParaRPr>
                    </a:p>
                    <a:p>
                      <a:pPr algn="l">
                        <a:tabLst>
                          <a:tab pos="270510" algn="l"/>
                        </a:tabLst>
                      </a:pPr>
                      <a:r>
                        <a:rPr lang="kk-KZ" sz="1600" b="1" dirty="0" smtClean="0">
                          <a:effectLst/>
                          <a:latin typeface="Times New Roman" pitchFamily="18" charset="0"/>
                          <a:cs typeface="Times New Roman" pitchFamily="18" charset="0"/>
                        </a:rPr>
                        <a:t>аты </a:t>
                      </a:r>
                      <a:r>
                        <a:rPr lang="kk-KZ" sz="1600" b="1" dirty="0">
                          <a:effectLst/>
                          <a:latin typeface="Times New Roman" pitchFamily="18" charset="0"/>
                          <a:cs typeface="Times New Roman" pitchFamily="18" charset="0"/>
                        </a:rPr>
                        <a:t>- жөні</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Үй тапсырмасын орындауы</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Сабақтағы белсенділігі</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smtClean="0">
                          <a:effectLst/>
                          <a:latin typeface="Times New Roman" panose="02020603050405020304" pitchFamily="18" charset="0"/>
                          <a:cs typeface="Times New Roman" panose="02020603050405020304" pitchFamily="18" charset="0"/>
                        </a:rPr>
                        <a:t>Топта жұмыс істеуі</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Жалпы </a:t>
                      </a:r>
                      <a:r>
                        <a:rPr lang="kk-KZ" sz="1600" b="1" dirty="0" smtClean="0">
                          <a:effectLst/>
                          <a:latin typeface="Times New Roman" pitchFamily="18" charset="0"/>
                          <a:cs typeface="Times New Roman" pitchFamily="18" charset="0"/>
                        </a:rPr>
                        <a:t>ұпайы</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r>
              <a:tr h="438114">
                <a:tc>
                  <a:txBody>
                    <a:bodyPr/>
                    <a:lstStyle/>
                    <a:p>
                      <a:pPr algn="l">
                        <a:tabLst>
                          <a:tab pos="270510" algn="l"/>
                        </a:tabLst>
                      </a:pPr>
                      <a:r>
                        <a:rPr lang="kk-KZ" sz="1600" b="1" dirty="0">
                          <a:effectLst/>
                          <a:latin typeface="Times New Roman" pitchFamily="18" charset="0"/>
                          <a:cs typeface="Times New Roman" pitchFamily="18" charset="0"/>
                        </a:rPr>
                        <a:t>1</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r>
              <a:tr h="438114">
                <a:tc>
                  <a:txBody>
                    <a:bodyPr/>
                    <a:lstStyle/>
                    <a:p>
                      <a:pPr algn="l">
                        <a:tabLst>
                          <a:tab pos="270510" algn="l"/>
                        </a:tabLst>
                      </a:pPr>
                      <a:r>
                        <a:rPr lang="kk-KZ" sz="1600" b="1">
                          <a:effectLst/>
                          <a:latin typeface="Times New Roman" pitchFamily="18" charset="0"/>
                          <a:cs typeface="Times New Roman" pitchFamily="18" charset="0"/>
                        </a:rPr>
                        <a:t>2</a:t>
                      </a:r>
                      <a:endParaRPr lang="ru-RU" sz="1600" b="1">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r>
              <a:tr h="438114">
                <a:tc>
                  <a:txBody>
                    <a:bodyPr/>
                    <a:lstStyle/>
                    <a:p>
                      <a:pPr algn="l">
                        <a:tabLst>
                          <a:tab pos="270510" algn="l"/>
                        </a:tabLst>
                      </a:pPr>
                      <a:r>
                        <a:rPr lang="kk-KZ" sz="1600" b="1">
                          <a:effectLst/>
                          <a:latin typeface="Times New Roman" pitchFamily="18" charset="0"/>
                          <a:cs typeface="Times New Roman" pitchFamily="18" charset="0"/>
                        </a:rPr>
                        <a:t>3</a:t>
                      </a:r>
                      <a:endParaRPr lang="ru-RU" sz="1600" b="1">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a:effectLst/>
                          <a:latin typeface="Times New Roman" pitchFamily="18" charset="0"/>
                          <a:cs typeface="Times New Roman" pitchFamily="18" charset="0"/>
                        </a:rPr>
                        <a:t> </a:t>
                      </a:r>
                      <a:endParaRPr lang="ru-RU" sz="1600" b="1">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r>
              <a:tr h="438114">
                <a:tc>
                  <a:txBody>
                    <a:bodyPr/>
                    <a:lstStyle/>
                    <a:p>
                      <a:pPr algn="l">
                        <a:tabLst>
                          <a:tab pos="270510" algn="l"/>
                        </a:tabLst>
                      </a:pPr>
                      <a:r>
                        <a:rPr lang="kk-KZ" sz="1600" b="1">
                          <a:effectLst/>
                          <a:latin typeface="Times New Roman" pitchFamily="18" charset="0"/>
                          <a:cs typeface="Times New Roman" pitchFamily="18" charset="0"/>
                        </a:rPr>
                        <a:t>4</a:t>
                      </a:r>
                      <a:endParaRPr lang="ru-RU" sz="1600" b="1">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a:effectLst/>
                          <a:latin typeface="Times New Roman" pitchFamily="18" charset="0"/>
                          <a:cs typeface="Times New Roman" pitchFamily="18" charset="0"/>
                        </a:rPr>
                        <a:t> </a:t>
                      </a:r>
                      <a:endParaRPr lang="ru-RU" sz="1600" b="1">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endParaRPr lang="ru-RU" sz="1600" b="1"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b="1" dirty="0">
                          <a:effectLst/>
                          <a:latin typeface="Times New Roman" pitchFamily="18" charset="0"/>
                          <a:cs typeface="Times New Roman" pitchFamily="18" charset="0"/>
                        </a:rPr>
                        <a:t> </a:t>
                      </a:r>
                      <a:endParaRPr lang="ru-RU" sz="1600" b="1" dirty="0">
                        <a:effectLst/>
                        <a:latin typeface="Times New Roman" panose="02020603050405020304" pitchFamily="18" charset="0"/>
                        <a:cs typeface="Times New Roman" panose="02020603050405020304" pitchFamily="18" charset="0"/>
                      </a:endParaRPr>
                    </a:p>
                  </a:txBody>
                  <a:tcPr marL="68580" marR="68580" marT="0" marB="0"/>
                </a:tc>
              </a:tr>
              <a:tr h="438114">
                <a:tc>
                  <a:txBody>
                    <a:bodyPr/>
                    <a:lstStyle/>
                    <a:p>
                      <a:pPr algn="l">
                        <a:tabLst>
                          <a:tab pos="270510" algn="l"/>
                        </a:tabLst>
                      </a:pPr>
                      <a:r>
                        <a:rPr lang="kk-KZ" sz="1600" dirty="0" smtClean="0">
                          <a:effectLst/>
                          <a:latin typeface="Times New Roman" pitchFamily="18" charset="0"/>
                          <a:cs typeface="Times New Roman" pitchFamily="18" charset="0"/>
                        </a:rPr>
                        <a:t>5</a:t>
                      </a:r>
                      <a:endParaRPr lang="ru-RU" sz="16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dirty="0">
                          <a:effectLst/>
                          <a:latin typeface="Times New Roman" pitchFamily="18" charset="0"/>
                          <a:cs typeface="Times New Roman" pitchFamily="18" charset="0"/>
                        </a:rPr>
                        <a:t> </a:t>
                      </a:r>
                      <a:endParaRPr lang="ru-RU" sz="16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dirty="0">
                          <a:effectLst/>
                          <a:latin typeface="Times New Roman" pitchFamily="18" charset="0"/>
                          <a:cs typeface="Times New Roman" pitchFamily="18" charset="0"/>
                        </a:rPr>
                        <a:t> </a:t>
                      </a:r>
                      <a:endParaRPr lang="ru-RU" sz="16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dirty="0">
                          <a:effectLst/>
                          <a:latin typeface="Times New Roman" pitchFamily="18" charset="0"/>
                          <a:cs typeface="Times New Roman" pitchFamily="18" charset="0"/>
                        </a:rPr>
                        <a:t> </a:t>
                      </a:r>
                      <a:endParaRPr lang="ru-RU" sz="16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endParaRPr lang="ru-RU" sz="1600" dirty="0">
                        <a:effectLst/>
                        <a:latin typeface="Times New Roman" panose="02020603050405020304" pitchFamily="18" charset="0"/>
                        <a:cs typeface="Times New Roman" panose="02020603050405020304" pitchFamily="18" charset="0"/>
                      </a:endParaRPr>
                    </a:p>
                  </a:txBody>
                  <a:tcPr marL="68580" marR="68580" marT="0" marB="0"/>
                </a:tc>
                <a:tc>
                  <a:txBody>
                    <a:bodyPr/>
                    <a:lstStyle/>
                    <a:p>
                      <a:pPr algn="l">
                        <a:tabLst>
                          <a:tab pos="270510" algn="l"/>
                        </a:tabLst>
                      </a:pPr>
                      <a:r>
                        <a:rPr lang="kk-KZ" sz="1600" dirty="0">
                          <a:effectLst/>
                          <a:latin typeface="Times New Roman" pitchFamily="18" charset="0"/>
                          <a:cs typeface="Times New Roman" pitchFamily="18" charset="0"/>
                        </a:rPr>
                        <a:t> </a:t>
                      </a:r>
                      <a:endParaRPr lang="ru-RU" sz="1600" dirty="0">
                        <a:effectLst/>
                        <a:latin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5" name="Заголовок 4"/>
          <p:cNvSpPr txBox="1">
            <a:spLocks/>
          </p:cNvSpPr>
          <p:nvPr/>
        </p:nvSpPr>
        <p:spPr>
          <a:xfrm>
            <a:off x="467544" y="332656"/>
            <a:ext cx="8039010" cy="500074"/>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pPr algn="ctr"/>
            <a:r>
              <a:rPr lang="kk-KZ" sz="2800" dirty="0" smtClean="0">
                <a:solidFill>
                  <a:srgbClr val="7030A0"/>
                </a:solidFill>
                <a:latin typeface="Times New Roman" panose="02020603050405020304" pitchFamily="18" charset="0"/>
                <a:cs typeface="Times New Roman" panose="02020603050405020304" pitchFamily="18" charset="0"/>
              </a:rPr>
              <a:t>Бағалау парағы</a:t>
            </a:r>
            <a:endParaRPr lang="ru-RU" sz="28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2496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467544" y="260648"/>
            <a:ext cx="8208912" cy="3108543"/>
          </a:xfrm>
          <a:prstGeom prst="rect">
            <a:avLst/>
          </a:prstGeom>
        </p:spPr>
        <p:txBody>
          <a:bodyPr wrap="square">
            <a:spAutoFit/>
          </a:bodyPr>
          <a:lstStyle/>
          <a:p>
            <a:pPr algn="ctr">
              <a:spcAft>
                <a:spcPts val="0"/>
              </a:spcAft>
            </a:pPr>
            <a:r>
              <a:rPr lang="kk-KZ" sz="2800" b="1" dirty="0">
                <a:solidFill>
                  <a:srgbClr val="002060"/>
                </a:solidFill>
                <a:latin typeface="Times New Roman" panose="02020603050405020304" pitchFamily="18" charset="0"/>
                <a:ea typeface="Times New Roman" panose="02020603050405020304" pitchFamily="18" charset="0"/>
              </a:rPr>
              <a:t>Бекіту сұрақтары</a:t>
            </a:r>
            <a:r>
              <a:rPr lang="kk-KZ" sz="2800" b="1" dirty="0" smtClean="0">
                <a:solidFill>
                  <a:srgbClr val="002060"/>
                </a:solidFill>
                <a:latin typeface="Times New Roman" panose="02020603050405020304" pitchFamily="18" charset="0"/>
                <a:ea typeface="Times New Roman" panose="02020603050405020304" pitchFamily="18" charset="0"/>
              </a:rPr>
              <a:t>:</a:t>
            </a:r>
          </a:p>
          <a:p>
            <a:pPr algn="ctr">
              <a:spcAft>
                <a:spcPts val="0"/>
              </a:spcAft>
            </a:pPr>
            <a:endParaRPr lang="ru-RU" sz="2800" dirty="0">
              <a:solidFill>
                <a:srgbClr val="002060"/>
              </a:solidFill>
              <a:latin typeface="Arial" panose="020B0604020202020204" pitchFamily="34" charset="0"/>
              <a:ea typeface="Times New Roman" panose="02020603050405020304" pitchFamily="18" charset="0"/>
            </a:endParaRPr>
          </a:p>
          <a:p>
            <a:pPr marL="342900" lvl="0" indent="-342900">
              <a:spcAft>
                <a:spcPts val="0"/>
              </a:spcAft>
              <a:buFont typeface="+mj-lt"/>
              <a:buAutoNum type="arabicPeriod"/>
            </a:pPr>
            <a:r>
              <a:rPr lang="kk-KZ" sz="2800" b="1" dirty="0" smtClean="0">
                <a:solidFill>
                  <a:srgbClr val="002060"/>
                </a:solidFill>
                <a:latin typeface="Times New Roman" panose="02020603050405020304" pitchFamily="18" charset="0"/>
                <a:ea typeface="Times New Roman" panose="02020603050405020304" pitchFamily="18" charset="0"/>
              </a:rPr>
              <a:t>Балалар, қалай ойлайсындар темірдің қолданысқа </a:t>
            </a:r>
            <a:r>
              <a:rPr lang="kk-KZ" sz="2800" b="1" dirty="0">
                <a:solidFill>
                  <a:srgbClr val="002060"/>
                </a:solidFill>
                <a:latin typeface="Times New Roman" panose="02020603050405020304" pitchFamily="18" charset="0"/>
                <a:ea typeface="Times New Roman" panose="02020603050405020304" pitchFamily="18" charset="0"/>
              </a:rPr>
              <a:t>ие болуына қандай себептер әсер етті?</a:t>
            </a:r>
            <a:endParaRPr lang="ru-RU" sz="2800" dirty="0">
              <a:solidFill>
                <a:srgbClr val="002060"/>
              </a:solidFill>
              <a:latin typeface="Arial" panose="020B0604020202020204" pitchFamily="34" charset="0"/>
              <a:ea typeface="Times New Roman" panose="02020603050405020304" pitchFamily="18" charset="0"/>
            </a:endParaRPr>
          </a:p>
          <a:p>
            <a:pPr marL="342900" lvl="0" indent="-342900">
              <a:spcAft>
                <a:spcPts val="0"/>
              </a:spcAft>
              <a:buFont typeface="+mj-lt"/>
              <a:buAutoNum type="arabicPeriod"/>
            </a:pPr>
            <a:r>
              <a:rPr lang="kk-KZ" sz="2800" b="1" dirty="0">
                <a:solidFill>
                  <a:srgbClr val="002060"/>
                </a:solidFill>
                <a:latin typeface="Times New Roman" panose="02020603050405020304" pitchFamily="18" charset="0"/>
                <a:ea typeface="Times New Roman" panose="02020603050405020304" pitchFamily="18" charset="0"/>
              </a:rPr>
              <a:t>Темірді </a:t>
            </a:r>
            <a:r>
              <a:rPr lang="kk-KZ" sz="2800" b="1" dirty="0" smtClean="0">
                <a:solidFill>
                  <a:srgbClr val="002060"/>
                </a:solidFill>
                <a:latin typeface="Times New Roman" panose="02020603050405020304" pitchFamily="18" charset="0"/>
                <a:ea typeface="Times New Roman" panose="02020603050405020304" pitchFamily="18" charset="0"/>
              </a:rPr>
              <a:t>қандай </a:t>
            </a:r>
            <a:r>
              <a:rPr lang="kk-KZ" sz="2800" b="1" dirty="0">
                <a:solidFill>
                  <a:srgbClr val="002060"/>
                </a:solidFill>
                <a:latin typeface="Times New Roman" panose="02020603050405020304" pitchFamily="18" charset="0"/>
                <a:ea typeface="Times New Roman" panose="02020603050405020304" pitchFamily="18" charset="0"/>
              </a:rPr>
              <a:t>жолмен және қалай өндірген?</a:t>
            </a:r>
            <a:endParaRPr lang="ru-RU" sz="2800" dirty="0">
              <a:solidFill>
                <a:srgbClr val="002060"/>
              </a:solidFill>
              <a:latin typeface="Arial" panose="020B0604020202020204" pitchFamily="34" charset="0"/>
              <a:ea typeface="Times New Roman" panose="02020603050405020304" pitchFamily="18" charset="0"/>
            </a:endParaRPr>
          </a:p>
          <a:p>
            <a:pPr marL="342900" lvl="0" indent="-342900">
              <a:spcAft>
                <a:spcPts val="0"/>
              </a:spcAft>
              <a:buFont typeface="+mj-lt"/>
              <a:buAutoNum type="arabicPeriod"/>
            </a:pPr>
            <a:r>
              <a:rPr lang="kk-KZ" sz="2800" b="1" dirty="0">
                <a:solidFill>
                  <a:srgbClr val="002060"/>
                </a:solidFill>
                <a:latin typeface="Times New Roman" panose="02020603050405020304" pitchFamily="18" charset="0"/>
                <a:ea typeface="Times New Roman" panose="02020603050405020304" pitchFamily="18" charset="0"/>
              </a:rPr>
              <a:t>Адам өміріне темір қаншалықты маңызды?</a:t>
            </a:r>
            <a:endParaRPr lang="ru-RU" sz="2800" dirty="0">
              <a:solidFill>
                <a:srgbClr val="002060"/>
              </a:solidFill>
              <a:effectLst/>
              <a:latin typeface="Arial" panose="020B0604020202020204" pitchFamily="34" charset="0"/>
              <a:ea typeface="Times New Roman" panose="02020603050405020304" pitchFamily="18" charset="0"/>
            </a:endParaRPr>
          </a:p>
        </p:txBody>
      </p:sp>
      <p:sp>
        <p:nvSpPr>
          <p:cNvPr id="4" name="Прямоугольник 3"/>
          <p:cNvSpPr/>
          <p:nvPr/>
        </p:nvSpPr>
        <p:spPr>
          <a:xfrm>
            <a:off x="539552" y="3861048"/>
            <a:ext cx="8136904" cy="2554545"/>
          </a:xfrm>
          <a:prstGeom prst="rect">
            <a:avLst/>
          </a:prstGeom>
        </p:spPr>
        <p:txBody>
          <a:bodyPr wrap="square">
            <a:spAutoFit/>
          </a:bodyPr>
          <a:lstStyle/>
          <a:p>
            <a:pPr algn="ctr"/>
            <a:r>
              <a:rPr lang="kk-KZ" sz="2000" b="1" dirty="0" smtClean="0">
                <a:solidFill>
                  <a:srgbClr val="002060"/>
                </a:solidFill>
                <a:latin typeface="Times New Roman" panose="02020603050405020304" pitchFamily="18" charset="0"/>
              </a:rPr>
              <a:t>Қорытынды</a:t>
            </a:r>
          </a:p>
          <a:p>
            <a:r>
              <a:rPr lang="kk-KZ" sz="2000" b="1" dirty="0" smtClean="0">
                <a:solidFill>
                  <a:srgbClr val="0070C0"/>
                </a:solidFill>
                <a:latin typeface="Times New Roman" panose="02020603050405020304" pitchFamily="18" charset="0"/>
              </a:rPr>
              <a:t>   </a:t>
            </a:r>
            <a:r>
              <a:rPr lang="kk-KZ" sz="2000" b="1" dirty="0" smtClean="0">
                <a:solidFill>
                  <a:srgbClr val="002060"/>
                </a:solidFill>
                <a:latin typeface="Times New Roman" panose="02020603050405020304" pitchFamily="18" charset="0"/>
              </a:rPr>
              <a:t>Темір </a:t>
            </a:r>
            <a:r>
              <a:rPr lang="kk-KZ" sz="2000" b="1" dirty="0">
                <a:solidFill>
                  <a:srgbClr val="002060"/>
                </a:solidFill>
                <a:latin typeface="Times New Roman" panose="02020603050405020304" pitchFamily="18" charset="0"/>
              </a:rPr>
              <a:t>десек біздің көз алдымызға шойын мен болат келеді. </a:t>
            </a:r>
            <a:r>
              <a:rPr lang="kk-KZ" sz="2000" b="1" i="1" dirty="0">
                <a:solidFill>
                  <a:srgbClr val="002060"/>
                </a:solidFill>
                <a:latin typeface="Times New Roman" panose="02020603050405020304" pitchFamily="18" charset="0"/>
              </a:rPr>
              <a:t>«Жер бетінде темір жойылып кетсе, не болады деп елестетсек, көшелерде темір жол да, поездар да, машиналар да жоқ, көпірлер үйіндіге айналған, өсімдіктер семіп, өле бастаған. Адам денесіндегі 3г темір жойылса, тіршілігін тоқтатып, өліп қалар еді.»</a:t>
            </a:r>
            <a:r>
              <a:rPr lang="kk-KZ" sz="2000" b="1" dirty="0">
                <a:solidFill>
                  <a:srgbClr val="002060"/>
                </a:solidFill>
                <a:latin typeface="Times New Roman" panose="02020603050405020304" pitchFamily="18" charset="0"/>
              </a:rPr>
              <a:t>, </a:t>
            </a:r>
            <a:endParaRPr lang="kk-KZ" sz="2000" b="1" dirty="0" smtClean="0">
              <a:solidFill>
                <a:srgbClr val="002060"/>
              </a:solidFill>
              <a:latin typeface="Times New Roman" panose="02020603050405020304" pitchFamily="18" charset="0"/>
            </a:endParaRPr>
          </a:p>
          <a:p>
            <a:r>
              <a:rPr lang="kk-KZ" sz="2000" b="1" dirty="0" smtClean="0">
                <a:solidFill>
                  <a:srgbClr val="002060"/>
                </a:solidFill>
                <a:latin typeface="Times New Roman" panose="02020603050405020304" pitchFamily="18" charset="0"/>
              </a:rPr>
              <a:t>бұл </a:t>
            </a:r>
            <a:r>
              <a:rPr lang="kk-KZ" sz="2000" b="1" dirty="0">
                <a:solidFill>
                  <a:srgbClr val="002060"/>
                </a:solidFill>
                <a:latin typeface="Times New Roman" panose="02020603050405020304" pitchFamily="18" charset="0"/>
              </a:rPr>
              <a:t>көріністі суреттеген, темірдің маңыздылығын айтқан атақты минералог,  </a:t>
            </a:r>
            <a:r>
              <a:rPr lang="kk-KZ" sz="2000" b="1" i="1" dirty="0" smtClean="0">
                <a:solidFill>
                  <a:srgbClr val="002060"/>
                </a:solidFill>
                <a:latin typeface="Times New Roman" panose="02020603050405020304" pitchFamily="18" charset="0"/>
              </a:rPr>
              <a:t>академик </a:t>
            </a:r>
            <a:r>
              <a:rPr lang="kk-KZ" sz="2000" b="1" i="1" dirty="0">
                <a:solidFill>
                  <a:srgbClr val="002060"/>
                </a:solidFill>
                <a:latin typeface="Times New Roman" panose="02020603050405020304" pitchFamily="18" charset="0"/>
              </a:rPr>
              <a:t>А. Е. Ферсман</a:t>
            </a:r>
            <a:r>
              <a:rPr lang="kk-KZ" b="1" i="1" dirty="0">
                <a:solidFill>
                  <a:srgbClr val="222222"/>
                </a:solidFill>
                <a:latin typeface="Times New Roman" panose="02020603050405020304" pitchFamily="18" charset="0"/>
              </a:rPr>
              <a:t>.</a:t>
            </a:r>
            <a:endParaRPr lang="ru-RU" dirty="0">
              <a:effectLst/>
            </a:endParaRPr>
          </a:p>
        </p:txBody>
      </p:sp>
    </p:spTree>
    <p:extLst>
      <p:ext uri="{BB962C8B-B14F-4D97-AF65-F5344CB8AC3E}">
        <p14:creationId xmlns:p14="http://schemas.microsoft.com/office/powerpoint/2010/main" val="13143339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https://lh5.googleusercontent.com/O-Xbk7Ky51pY1wRo8eTZ4QQjaSbxPprmYbjHWydS7cP7jyGMiDjcLvYZdMpK1xGF-YMvA2dOdpOf41eChct6zDmgggXjj3qnJY4rAfOOG-MQdhvAMmGIFZPHTPB2V2DTSY2ibmeSB0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8712968" cy="65527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264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611560" y="764704"/>
            <a:ext cx="7632848" cy="3477875"/>
          </a:xfrm>
          <a:prstGeom prst="rect">
            <a:avLst/>
          </a:prstGeom>
        </p:spPr>
        <p:txBody>
          <a:bodyPr wrap="square">
            <a:spAutoFit/>
          </a:bodyPr>
          <a:lstStyle/>
          <a:p>
            <a:r>
              <a:rPr lang="kk-KZ" sz="4400" b="1" dirty="0">
                <a:solidFill>
                  <a:srgbClr val="002060"/>
                </a:solidFill>
                <a:latin typeface="Times New Roman" panose="02020603050405020304" pitchFamily="18" charset="0"/>
                <a:ea typeface="Times New Roman" panose="02020603050405020304" pitchFamily="18" charset="0"/>
              </a:rPr>
              <a:t>Үйге тапсырма: </a:t>
            </a:r>
            <a:endParaRPr lang="kk-KZ" sz="4400" b="1" dirty="0" smtClean="0">
              <a:solidFill>
                <a:srgbClr val="002060"/>
              </a:solidFill>
              <a:latin typeface="Times New Roman" panose="02020603050405020304" pitchFamily="18" charset="0"/>
              <a:ea typeface="Times New Roman" panose="02020603050405020304" pitchFamily="18" charset="0"/>
            </a:endParaRPr>
          </a:p>
          <a:p>
            <a:endParaRPr lang="kk-KZ" sz="4400" b="1" dirty="0">
              <a:solidFill>
                <a:srgbClr val="002060"/>
              </a:solidFill>
              <a:latin typeface="Times New Roman" panose="02020603050405020304" pitchFamily="18" charset="0"/>
              <a:ea typeface="Times New Roman" panose="02020603050405020304" pitchFamily="18" charset="0"/>
            </a:endParaRPr>
          </a:p>
          <a:p>
            <a:pPr marL="571500" indent="-571500">
              <a:buFont typeface="Wingdings" pitchFamily="2" charset="2"/>
              <a:buChar char="Ø"/>
            </a:pPr>
            <a:r>
              <a:rPr lang="kk-KZ" sz="4400" b="1" dirty="0" smtClean="0">
                <a:solidFill>
                  <a:srgbClr val="002060"/>
                </a:solidFill>
                <a:latin typeface="Times New Roman" panose="02020603050405020304" pitchFamily="18" charset="0"/>
                <a:ea typeface="Times New Roman" panose="02020603050405020304" pitchFamily="18" charset="0"/>
              </a:rPr>
              <a:t>темірге  </a:t>
            </a:r>
            <a:r>
              <a:rPr lang="kk-KZ" sz="4400" b="1" dirty="0">
                <a:solidFill>
                  <a:srgbClr val="002060"/>
                </a:solidFill>
                <a:latin typeface="Times New Roman" panose="02020603050405020304" pitchFamily="18" charset="0"/>
                <a:ea typeface="Times New Roman" panose="02020603050405020304" pitchFamily="18" charset="0"/>
              </a:rPr>
              <a:t>қатысты қосымша мәлімет қарап келу</a:t>
            </a:r>
            <a:endParaRPr lang="ru-RU" sz="4400" dirty="0">
              <a:solidFill>
                <a:srgbClr val="002060"/>
              </a:solidFill>
            </a:endParaRPr>
          </a:p>
        </p:txBody>
      </p:sp>
    </p:spTree>
    <p:extLst>
      <p:ext uri="{BB962C8B-B14F-4D97-AF65-F5344CB8AC3E}">
        <p14:creationId xmlns:p14="http://schemas.microsoft.com/office/powerpoint/2010/main" val="24189698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1_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945</TotalTime>
  <Words>852</Words>
  <Application>Microsoft Office PowerPoint</Application>
  <PresentationFormat>Экран (4:3)</PresentationFormat>
  <Paragraphs>149</Paragraphs>
  <Slides>19</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19</vt:i4>
      </vt:variant>
    </vt:vector>
  </HeadingPairs>
  <TitlesOfParts>
    <vt:vector size="21" baseType="lpstr">
      <vt:lpstr>Аспект</vt:lpstr>
      <vt:lpstr>1_Аспект</vt:lpstr>
      <vt:lpstr>Презентация PowerPoint</vt:lpstr>
      <vt:lpstr>                     Сабақтың тақырыбы:</vt:lpstr>
      <vt:lpstr>Презентация PowerPoint</vt:lpstr>
      <vt:lpstr>Презентация PowerPoint</vt:lpstr>
      <vt:lpstr>Презентация PowerPoint</vt:lpstr>
      <vt:lpstr>Оқу мақсаты: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Aliya</dc:creator>
  <cp:lastModifiedBy>HP</cp:lastModifiedBy>
  <cp:revision>62</cp:revision>
  <dcterms:modified xsi:type="dcterms:W3CDTF">2021-01-19T18:07:17Z</dcterms:modified>
</cp:coreProperties>
</file>